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408">
          <p15:clr>
            <a:srgbClr val="A4A3A4"/>
          </p15:clr>
        </p15:guide>
      </p15:sldGuideLst>
    </p:ext>
    <p:ext uri="GoogleSlidesCustomDataVersion2">
      <go:slidesCustomData xmlns:go="http://customooxmlschemas.google.com/" r:id="rId57" roundtripDataSignature="AMtx7mgNvjBwxwnAlS45W0B6wad4+oBt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C6A3AC-C847-4423-AC68-2DD3C5C2D0B1}">
  <a:tblStyle styleId="{3FC6A3AC-C847-4423-AC68-2DD3C5C2D0B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40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 name="Google Shape;61;p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2" name="Google Shape;62;p1: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1" name="Google Shape;181;p1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04" name="Google Shape;204;p11: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2" name="Google Shape;212;p1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9" name="Google Shape;219;p1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5" name="Google Shape;225;p1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1" name="Google Shape;231;p1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6:notes"/>
          <p:cNvSpPr txBox="1"/>
          <p:nvPr>
            <p:ph idx="1" type="body"/>
          </p:nvPr>
        </p:nvSpPr>
        <p:spPr>
          <a:xfrm>
            <a:off x="685800" y="4416480"/>
            <a:ext cx="5486040" cy="418284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On VHF contacts are normally line of sight only.</a:t>
            </a:r>
            <a:endParaRPr b="0" sz="1200" strike="noStrike">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Can be extended to 1000 miles or more with Tropo, various scatter modes</a:t>
            </a:r>
            <a:endParaRPr b="0" sz="1200" strike="noStrike">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How can we make contacts further out?</a:t>
            </a:r>
            <a:endParaRPr b="0" sz="1200" strike="noStrike">
              <a:latin typeface="Arial"/>
              <a:ea typeface="Arial"/>
              <a:cs typeface="Arial"/>
              <a:sym typeface="Arial"/>
            </a:endParaRPr>
          </a:p>
        </p:txBody>
      </p:sp>
      <p:sp>
        <p:nvSpPr>
          <p:cNvPr id="239" name="Google Shape;239;p16:notes"/>
          <p:cNvSpPr txBox="1"/>
          <p:nvPr>
            <p:ph idx="12" type="sldNum"/>
          </p:nvPr>
        </p:nvSpPr>
        <p:spPr>
          <a:xfrm>
            <a:off x="3884760" y="8829720"/>
            <a:ext cx="2971440" cy="464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7" name="Google Shape;247;p17: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95250" lvl="0" marL="171450" rtl="0" algn="l">
              <a:lnSpc>
                <a:spcPct val="90000"/>
              </a:lnSpc>
              <a:spcBef>
                <a:spcPts val="0"/>
              </a:spcBef>
              <a:spcAft>
                <a:spcPts val="0"/>
              </a:spcAft>
              <a:buClr>
                <a:schemeClr val="dk1"/>
              </a:buClr>
              <a:buSzPts val="1200"/>
              <a:buFont typeface="Calibri"/>
              <a:buNone/>
            </a:pPr>
            <a:r>
              <a:t/>
            </a:r>
            <a:endParaRPr/>
          </a:p>
        </p:txBody>
      </p:sp>
      <p:sp>
        <p:nvSpPr>
          <p:cNvPr id="248" name="Google Shape;248;p17: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57" name="Google Shape;257;p1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6" name="Google Shape;266;p1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8" name="Google Shape;78;p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22cebb8909_0_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74" name="Google Shape;274;g322cebb8909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0" name="Google Shape;280;p2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1706c5b47b_1_53: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6" name="Google Shape;286;g31706c5b47b_1_5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1706c5b47b_1_48: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3" name="Google Shape;293;g31706c5b47b_1_4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22ba4dbb53_0_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98" name="Google Shape;298;g322ba4dbb53_0_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20" name="Google Shape;320;p2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2: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42" name="Google Shape;342;p2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51" name="Google Shape;351;p2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3: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64" name="Google Shape;364;p2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73" name="Google Shape;373;p25: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4" name="Google Shape;84;p3:notes"/>
          <p:cNvSpPr/>
          <p:nvPr>
            <p:ph idx="2" type="sldImg"/>
          </p:nvPr>
        </p:nvSpPr>
        <p:spPr>
          <a:xfrm>
            <a:off x="1108075" y="812800"/>
            <a:ext cx="5343525" cy="40084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3" name="Google Shape;413;p26: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t/>
            </a:r>
            <a:endParaRPr/>
          </a:p>
        </p:txBody>
      </p:sp>
      <p:sp>
        <p:nvSpPr>
          <p:cNvPr id="414" name="Google Shape;414;p26: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p27: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t/>
            </a:r>
            <a:endParaRPr/>
          </a:p>
        </p:txBody>
      </p:sp>
      <p:sp>
        <p:nvSpPr>
          <p:cNvPr id="426" name="Google Shape;426;p27: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5" name="Google Shape;435;p28: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t/>
            </a:r>
            <a:endParaRPr/>
          </a:p>
        </p:txBody>
      </p:sp>
      <p:sp>
        <p:nvSpPr>
          <p:cNvPr id="436" name="Google Shape;436;p28: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9: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47" name="Google Shape;447;p2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22ba4dbb53_0_22: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53" name="Google Shape;453;g322ba4dbb53_0_22: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1706c5b47b_1_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1706c5b47b_1_9: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6" name="Google Shape;476;g31706c5b47b_1_9: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1706c5b47b_1_2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1706c5b47b_1_23: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4" name="Google Shape;484;g31706c5b47b_1_23: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1706c5b47b_1_16: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1706c5b47b_1_16: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1" name="Google Shape;491;g31706c5b47b_1_16: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0: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00" name="Google Shape;500;p3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05" name="Google Shape;505;p3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200"/>
              <a:buFont typeface="Calibri"/>
              <a:buNone/>
            </a:pPr>
            <a:r>
              <a:t/>
            </a:r>
            <a:endParaRPr/>
          </a:p>
        </p:txBody>
      </p:sp>
      <p:sp>
        <p:nvSpPr>
          <p:cNvPr id="100" name="Google Shape;100;p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2: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10" name="Google Shape;510;p3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3: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16" name="Google Shape;516;p3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224847435f_0_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33" name="Google Shape;533;g3224847435f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4: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46" name="Google Shape;546;p3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69" name="Google Shape;569;p3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7: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75" name="Google Shape;575;p3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6: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80" name="Google Shape;580;p3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8: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85" name="Google Shape;585;p3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9" name="Google Shape;599;p39: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1200"/>
              <a:buFont typeface="Calibri"/>
              <a:buChar char="•"/>
            </a:pPr>
            <a:r>
              <a:rPr lang="en-US"/>
              <a:t>What is scouting all about</a:t>
            </a:r>
            <a:endParaRPr/>
          </a:p>
          <a:p>
            <a:pPr indent="-171450" lvl="1" marL="628650" rtl="0" algn="l">
              <a:lnSpc>
                <a:spcPct val="90000"/>
              </a:lnSpc>
              <a:spcBef>
                <a:spcPts val="360"/>
              </a:spcBef>
              <a:spcAft>
                <a:spcPts val="0"/>
              </a:spcAft>
              <a:buClr>
                <a:schemeClr val="dk1"/>
              </a:buClr>
              <a:buSzPts val="1200"/>
              <a:buFont typeface="Calibri"/>
              <a:buChar char="•"/>
            </a:pPr>
            <a:r>
              <a:rPr lang="en-US"/>
              <a:t>Talk about the value of what we do, getting kids out doors, providing and fun place for kids that don’t fit into the world of sport</a:t>
            </a:r>
            <a:endParaRPr/>
          </a:p>
          <a:p>
            <a:pPr indent="-171450" lvl="0" marL="171450" rtl="0" algn="l">
              <a:lnSpc>
                <a:spcPct val="90000"/>
              </a:lnSpc>
              <a:spcBef>
                <a:spcPts val="360"/>
              </a:spcBef>
              <a:spcAft>
                <a:spcPts val="0"/>
              </a:spcAft>
              <a:buClr>
                <a:schemeClr val="dk1"/>
              </a:buClr>
              <a:buSzPts val="1200"/>
              <a:buFont typeface="Calibri"/>
              <a:buChar char="•"/>
            </a:pPr>
            <a:r>
              <a:rPr lang="en-US"/>
              <a:t>How to get involved, leader, parents and friends</a:t>
            </a:r>
            <a:endParaRPr/>
          </a:p>
          <a:p>
            <a:pPr indent="-95250" lvl="0" marL="171450" rtl="0" algn="l">
              <a:lnSpc>
                <a:spcPct val="90000"/>
              </a:lnSpc>
              <a:spcBef>
                <a:spcPts val="360"/>
              </a:spcBef>
              <a:spcAft>
                <a:spcPts val="0"/>
              </a:spcAft>
              <a:buClr>
                <a:schemeClr val="dk1"/>
              </a:buClr>
              <a:buSzPts val="1200"/>
              <a:buFont typeface="Calibri"/>
              <a:buNone/>
            </a:pPr>
            <a:r>
              <a:t/>
            </a:r>
            <a:endParaRPr/>
          </a:p>
        </p:txBody>
      </p:sp>
      <p:sp>
        <p:nvSpPr>
          <p:cNvPr id="600" name="Google Shape;600;p39: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40: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07" name="Google Shape;607;p40: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2" name="Google Shape;112;p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4" name="Google Shape;624;p41: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25" name="Google Shape;625;p41: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1" name="Google Shape;121;p6: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1200"/>
              <a:buFont typeface="Calibri"/>
              <a:buChar char="•"/>
            </a:pPr>
            <a:r>
              <a:rPr lang="en-US"/>
              <a:t>What is scouting all about</a:t>
            </a:r>
            <a:endParaRPr/>
          </a:p>
          <a:p>
            <a:pPr indent="-171450" lvl="1" marL="628650" rtl="0" algn="l">
              <a:lnSpc>
                <a:spcPct val="90000"/>
              </a:lnSpc>
              <a:spcBef>
                <a:spcPts val="360"/>
              </a:spcBef>
              <a:spcAft>
                <a:spcPts val="0"/>
              </a:spcAft>
              <a:buClr>
                <a:schemeClr val="dk1"/>
              </a:buClr>
              <a:buSzPts val="1200"/>
              <a:buFont typeface="Calibri"/>
              <a:buChar char="•"/>
            </a:pPr>
            <a:r>
              <a:rPr lang="en-US"/>
              <a:t>Talk about the value of what we do, getting kids out doors, providing and fun place for kids that don’t fit into the world of sport</a:t>
            </a:r>
            <a:endParaRPr/>
          </a:p>
          <a:p>
            <a:pPr indent="-171450" lvl="0" marL="171450" rtl="0" algn="l">
              <a:lnSpc>
                <a:spcPct val="90000"/>
              </a:lnSpc>
              <a:spcBef>
                <a:spcPts val="360"/>
              </a:spcBef>
              <a:spcAft>
                <a:spcPts val="0"/>
              </a:spcAft>
              <a:buClr>
                <a:schemeClr val="dk1"/>
              </a:buClr>
              <a:buSzPts val="1200"/>
              <a:buFont typeface="Calibri"/>
              <a:buChar char="•"/>
            </a:pPr>
            <a:r>
              <a:rPr lang="en-US"/>
              <a:t>How to get involved, leader, parents and friends</a:t>
            </a:r>
            <a:endParaRPr/>
          </a:p>
          <a:p>
            <a:pPr indent="-171450" lvl="0" marL="171450" rtl="0" algn="l">
              <a:lnSpc>
                <a:spcPct val="90000"/>
              </a:lnSpc>
              <a:spcBef>
                <a:spcPts val="360"/>
              </a:spcBef>
              <a:spcAft>
                <a:spcPts val="0"/>
              </a:spcAft>
              <a:buClr>
                <a:schemeClr val="dk1"/>
              </a:buClr>
              <a:buSzPts val="1200"/>
              <a:buFont typeface="Calibri"/>
              <a:buChar char="•"/>
            </a:pPr>
            <a:r>
              <a:rPr lang="en-US"/>
              <a:t>We are getting bigger</a:t>
            </a:r>
            <a:endParaRPr/>
          </a:p>
          <a:p>
            <a:pPr indent="-171450" lvl="1" marL="628650" rtl="0" algn="l">
              <a:lnSpc>
                <a:spcPct val="90000"/>
              </a:lnSpc>
              <a:spcBef>
                <a:spcPts val="360"/>
              </a:spcBef>
              <a:spcAft>
                <a:spcPts val="0"/>
              </a:spcAft>
              <a:buClr>
                <a:schemeClr val="dk1"/>
              </a:buClr>
              <a:buSzPts val="1200"/>
              <a:buFont typeface="Calibri"/>
              <a:buChar char="•"/>
            </a:pPr>
            <a:r>
              <a:rPr lang="en-US"/>
              <a:t>we have recrutied from within (Fionn)</a:t>
            </a:r>
            <a:endParaRPr/>
          </a:p>
          <a:p>
            <a:pPr indent="-171450" lvl="1" marL="628650" rtl="0" algn="l">
              <a:lnSpc>
                <a:spcPct val="90000"/>
              </a:lnSpc>
              <a:spcBef>
                <a:spcPts val="360"/>
              </a:spcBef>
              <a:spcAft>
                <a:spcPts val="0"/>
              </a:spcAft>
              <a:buClr>
                <a:schemeClr val="dk1"/>
              </a:buClr>
              <a:buSzPts val="1200"/>
              <a:buFont typeface="Calibri"/>
              <a:buChar char="•"/>
            </a:pPr>
            <a:r>
              <a:rPr lang="en-US"/>
              <a:t>Need leaders in scouts and venturers</a:t>
            </a:r>
            <a:endParaRPr/>
          </a:p>
          <a:p>
            <a:pPr indent="-95250" lvl="1" marL="628650" rtl="0" algn="l">
              <a:lnSpc>
                <a:spcPct val="90000"/>
              </a:lnSpc>
              <a:spcBef>
                <a:spcPts val="360"/>
              </a:spcBef>
              <a:spcAft>
                <a:spcPts val="0"/>
              </a:spcAft>
              <a:buClr>
                <a:schemeClr val="dk1"/>
              </a:buClr>
              <a:buSzPts val="1200"/>
              <a:buFont typeface="Calibri"/>
              <a:buNone/>
            </a:pPr>
            <a:r>
              <a:t/>
            </a:r>
            <a:endParaRPr/>
          </a:p>
          <a:p>
            <a:pPr indent="-95250" lvl="0" marL="171450" rtl="0" algn="l">
              <a:lnSpc>
                <a:spcPct val="90000"/>
              </a:lnSpc>
              <a:spcBef>
                <a:spcPts val="360"/>
              </a:spcBef>
              <a:spcAft>
                <a:spcPts val="0"/>
              </a:spcAft>
              <a:buClr>
                <a:schemeClr val="dk1"/>
              </a:buClr>
              <a:buSzPts val="1200"/>
              <a:buFont typeface="Calibri"/>
              <a:buNone/>
            </a:pPr>
            <a:r>
              <a:t/>
            </a:r>
            <a:endParaRPr/>
          </a:p>
        </p:txBody>
      </p:sp>
      <p:sp>
        <p:nvSpPr>
          <p:cNvPr id="122" name="Google Shape;122;p6:notes"/>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7:notes"/>
          <p:cNvSpPr txBox="1"/>
          <p:nvPr>
            <p:ph idx="1" type="body"/>
          </p:nvPr>
        </p:nvSpPr>
        <p:spPr>
          <a:xfrm>
            <a:off x="685800" y="4416480"/>
            <a:ext cx="5486040" cy="418284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On VHF contacts are normally line of sight only.</a:t>
            </a:r>
            <a:endParaRPr b="0" sz="1200" strike="noStrike">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Can be extended to 1000 miles or more with Tropo, various scatter modes</a:t>
            </a:r>
            <a:endParaRPr b="0" sz="1200" strike="noStrike">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lang="en-US" sz="1200" strike="noStrike">
                <a:solidFill>
                  <a:srgbClr val="000000"/>
                </a:solidFill>
                <a:latin typeface="Calibri"/>
                <a:ea typeface="Calibri"/>
                <a:cs typeface="Calibri"/>
                <a:sym typeface="Calibri"/>
              </a:rPr>
              <a:t>How can we make contacts further out?</a:t>
            </a:r>
            <a:endParaRPr b="0" sz="1200" strike="noStrike">
              <a:latin typeface="Arial"/>
              <a:ea typeface="Arial"/>
              <a:cs typeface="Arial"/>
              <a:sym typeface="Arial"/>
            </a:endParaRPr>
          </a:p>
        </p:txBody>
      </p:sp>
      <p:sp>
        <p:nvSpPr>
          <p:cNvPr id="130" name="Google Shape;130;p7:notes"/>
          <p:cNvSpPr txBox="1"/>
          <p:nvPr>
            <p:ph idx="12" type="sldNum"/>
          </p:nvPr>
        </p:nvSpPr>
        <p:spPr>
          <a:xfrm>
            <a:off x="3884760" y="8829720"/>
            <a:ext cx="2971440" cy="4647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0" name="Google Shape;150;p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0" name="Google Shape;160;p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3"/>
          <p:cNvSpPr txBox="1"/>
          <p:nvPr>
            <p:ph type="ctrTitle"/>
          </p:nvPr>
        </p:nvSpPr>
        <p:spPr>
          <a:xfrm>
            <a:off x="685800" y="1663706"/>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43"/>
          <p:cNvSpPr txBox="1"/>
          <p:nvPr>
            <p:ph idx="1" type="subTitle"/>
          </p:nvPr>
        </p:nvSpPr>
        <p:spPr>
          <a:xfrm>
            <a:off x="1371600" y="3419475"/>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52"/>
          <p:cNvSpPr txBox="1"/>
          <p:nvPr>
            <p:ph type="title"/>
          </p:nvPr>
        </p:nvSpPr>
        <p:spPr>
          <a:xfrm>
            <a:off x="1792288" y="4581525"/>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52"/>
          <p:cNvSpPr/>
          <p:nvPr>
            <p:ph idx="2" type="pic"/>
          </p:nvPr>
        </p:nvSpPr>
        <p:spPr>
          <a:xfrm>
            <a:off x="1792288" y="612781"/>
            <a:ext cx="5486400" cy="3883025"/>
          </a:xfrm>
          <a:prstGeom prst="rect">
            <a:avLst/>
          </a:prstGeom>
          <a:noFill/>
          <a:ln>
            <a:noFill/>
          </a:ln>
        </p:spPr>
      </p:sp>
      <p:sp>
        <p:nvSpPr>
          <p:cNvPr id="52" name="Google Shape;52;p52"/>
          <p:cNvSpPr txBox="1"/>
          <p:nvPr>
            <p:ph idx="1" type="body"/>
          </p:nvPr>
        </p:nvSpPr>
        <p:spPr>
          <a:xfrm>
            <a:off x="1792288" y="5148263"/>
            <a:ext cx="5486400" cy="423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53"/>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 name="Google Shape;55;p53"/>
          <p:cNvSpPr txBox="1"/>
          <p:nvPr>
            <p:ph idx="1" type="body"/>
          </p:nvPr>
        </p:nvSpPr>
        <p:spPr>
          <a:xfrm rot="5400000">
            <a:off x="2667001" y="-609600"/>
            <a:ext cx="3809999"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54"/>
          <p:cNvSpPr txBox="1"/>
          <p:nvPr>
            <p:ph type="title"/>
          </p:nvPr>
        </p:nvSpPr>
        <p:spPr>
          <a:xfrm rot="5400000">
            <a:off x="5219701" y="1943107"/>
            <a:ext cx="4876799"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8" name="Google Shape;58;p54"/>
          <p:cNvSpPr txBox="1"/>
          <p:nvPr>
            <p:ph idx="1" type="body"/>
          </p:nvPr>
        </p:nvSpPr>
        <p:spPr>
          <a:xfrm rot="5400000">
            <a:off x="1028701" y="-38094"/>
            <a:ext cx="4876799"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4" name="Shape 24"/>
        <p:cNvGrpSpPr/>
        <p:nvPr/>
      </p:nvGrpSpPr>
      <p:grpSpPr>
        <a:xfrm>
          <a:off x="0" y="0"/>
          <a:ext cx="0" cy="0"/>
          <a:chOff x="0" y="0"/>
          <a:chExt cx="0" cy="0"/>
        </a:xfrm>
      </p:grpSpPr>
      <p:sp>
        <p:nvSpPr>
          <p:cNvPr id="25" name="Google Shape;25;p44"/>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6"/>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46"/>
          <p:cNvSpPr txBox="1"/>
          <p:nvPr>
            <p:ph idx="1" type="body"/>
          </p:nvPr>
        </p:nvSpPr>
        <p:spPr>
          <a:xfrm>
            <a:off x="457200" y="1600201"/>
            <a:ext cx="8229600" cy="380999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7"/>
          <p:cNvSpPr txBox="1"/>
          <p:nvPr>
            <p:ph type="title"/>
          </p:nvPr>
        </p:nvSpPr>
        <p:spPr>
          <a:xfrm>
            <a:off x="722313" y="4014793"/>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47"/>
          <p:cNvSpPr txBox="1"/>
          <p:nvPr>
            <p:ph idx="1" type="body"/>
          </p:nvPr>
        </p:nvSpPr>
        <p:spPr>
          <a:xfrm>
            <a:off x="722313" y="2514606"/>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8"/>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48"/>
          <p:cNvSpPr txBox="1"/>
          <p:nvPr>
            <p:ph idx="1" type="body"/>
          </p:nvPr>
        </p:nvSpPr>
        <p:spPr>
          <a:xfrm>
            <a:off x="457200" y="1600201"/>
            <a:ext cx="4038600" cy="38099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48"/>
          <p:cNvSpPr txBox="1"/>
          <p:nvPr>
            <p:ph idx="2" type="body"/>
          </p:nvPr>
        </p:nvSpPr>
        <p:spPr>
          <a:xfrm>
            <a:off x="4648200" y="1600201"/>
            <a:ext cx="4038600" cy="3809999"/>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49"/>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 name="Google Shape;39;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0" name="Google Shape;40;p49"/>
          <p:cNvSpPr txBox="1"/>
          <p:nvPr>
            <p:ph idx="2" type="body"/>
          </p:nvPr>
        </p:nvSpPr>
        <p:spPr>
          <a:xfrm>
            <a:off x="457200" y="2174878"/>
            <a:ext cx="4040188" cy="3235325"/>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1" name="Google Shape;41;p49"/>
          <p:cNvSpPr txBox="1"/>
          <p:nvPr>
            <p:ph idx="3" type="body"/>
          </p:nvPr>
        </p:nvSpPr>
        <p:spPr>
          <a:xfrm>
            <a:off x="4645028"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 name="Google Shape;42;p49"/>
          <p:cNvSpPr txBox="1"/>
          <p:nvPr>
            <p:ph idx="4" type="body"/>
          </p:nvPr>
        </p:nvSpPr>
        <p:spPr>
          <a:xfrm>
            <a:off x="4645028" y="2174878"/>
            <a:ext cx="4041775" cy="3235325"/>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50"/>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51"/>
          <p:cNvSpPr txBox="1"/>
          <p:nvPr>
            <p:ph type="title"/>
          </p:nvPr>
        </p:nvSpPr>
        <p:spPr>
          <a:xfrm>
            <a:off x="457202" y="533400"/>
            <a:ext cx="3008313" cy="901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 name="Google Shape;47;p51"/>
          <p:cNvSpPr txBox="1"/>
          <p:nvPr>
            <p:ph idx="1" type="body"/>
          </p:nvPr>
        </p:nvSpPr>
        <p:spPr>
          <a:xfrm>
            <a:off x="3575050" y="533405"/>
            <a:ext cx="5111750" cy="4876801"/>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8" name="Google Shape;48;p51"/>
          <p:cNvSpPr txBox="1"/>
          <p:nvPr>
            <p:ph idx="2" type="body"/>
          </p:nvPr>
        </p:nvSpPr>
        <p:spPr>
          <a:xfrm>
            <a:off x="457202" y="1435107"/>
            <a:ext cx="3008313" cy="397509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1" i="0" sz="48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42"/>
          <p:cNvSpPr txBox="1"/>
          <p:nvPr>
            <p:ph idx="1" type="body"/>
          </p:nvPr>
        </p:nvSpPr>
        <p:spPr>
          <a:xfrm>
            <a:off x="457200" y="1600200"/>
            <a:ext cx="8229600" cy="3810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FolioREVISED.jpg" id="12" name="Google Shape;12;p42"/>
          <p:cNvPicPr preferRelativeResize="0"/>
          <p:nvPr/>
        </p:nvPicPr>
        <p:blipFill rotWithShape="1">
          <a:blip r:embed="rId1">
            <a:alphaModFix/>
          </a:blip>
          <a:srcRect b="0" l="0" r="0" t="0"/>
          <a:stretch/>
        </p:blipFill>
        <p:spPr>
          <a:xfrm>
            <a:off x="5638800" y="5073650"/>
            <a:ext cx="3505200" cy="1784350"/>
          </a:xfrm>
          <a:prstGeom prst="rect">
            <a:avLst/>
          </a:prstGeom>
          <a:noFill/>
          <a:ln>
            <a:noFill/>
          </a:ln>
        </p:spPr>
      </p:pic>
      <p:sp>
        <p:nvSpPr>
          <p:cNvPr id="13" name="Google Shape;13;p42"/>
          <p:cNvSpPr/>
          <p:nvPr/>
        </p:nvSpPr>
        <p:spPr>
          <a:xfrm>
            <a:off x="0" y="6705600"/>
            <a:ext cx="9144000" cy="152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 name="Google Shape;14;p42"/>
          <p:cNvPicPr preferRelativeResize="0"/>
          <p:nvPr/>
        </p:nvPicPr>
        <p:blipFill rotWithShape="1">
          <a:blip r:embed="rId2">
            <a:alphaModFix/>
          </a:blip>
          <a:srcRect b="0" l="0" r="0" t="0"/>
          <a:stretch/>
        </p:blipFill>
        <p:spPr>
          <a:xfrm>
            <a:off x="7267575" y="6405563"/>
            <a:ext cx="1714500" cy="215900"/>
          </a:xfrm>
          <a:prstGeom prst="rect">
            <a:avLst/>
          </a:prstGeom>
          <a:noFill/>
          <a:ln>
            <a:noFill/>
          </a:ln>
        </p:spPr>
      </p:pic>
      <p:sp>
        <p:nvSpPr>
          <p:cNvPr id="15" name="Google Shape;15;p42"/>
          <p:cNvSpPr/>
          <p:nvPr/>
        </p:nvSpPr>
        <p:spPr>
          <a:xfrm>
            <a:off x="0" y="6324600"/>
            <a:ext cx="9144000" cy="381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6" name="Google Shape;16;p42"/>
          <p:cNvPicPr preferRelativeResize="0"/>
          <p:nvPr/>
        </p:nvPicPr>
        <p:blipFill rotWithShape="1">
          <a:blip r:embed="rId3">
            <a:alphaModFix/>
          </a:blip>
          <a:srcRect b="0" l="0" r="0" t="0"/>
          <a:stretch/>
        </p:blipFill>
        <p:spPr>
          <a:xfrm>
            <a:off x="76200" y="5791200"/>
            <a:ext cx="838200" cy="876300"/>
          </a:xfrm>
          <a:prstGeom prst="rect">
            <a:avLst/>
          </a:prstGeom>
          <a:noFill/>
          <a:ln>
            <a:noFill/>
          </a:ln>
        </p:spPr>
      </p:pic>
      <p:sp>
        <p:nvSpPr>
          <p:cNvPr id="17" name="Google Shape;17;p42"/>
          <p:cNvSpPr/>
          <p:nvPr/>
        </p:nvSpPr>
        <p:spPr>
          <a:xfrm>
            <a:off x="0" y="6705600"/>
            <a:ext cx="9144000" cy="152400"/>
          </a:xfrm>
          <a:prstGeom prst="rect">
            <a:avLst/>
          </a:prstGeom>
          <a:gradFill>
            <a:gsLst>
              <a:gs pos="0">
                <a:srgbClr val="3A7CCB"/>
              </a:gs>
              <a:gs pos="20000">
                <a:srgbClr val="3C7BC7"/>
              </a:gs>
              <a:gs pos="100000">
                <a:srgbClr val="2C5D98"/>
              </a:gs>
            </a:gsLst>
            <a:lin ang="5400000" scaled="0"/>
          </a:gradFill>
          <a:ln cap="flat" cmpd="sng" w="9525">
            <a:solidFill>
              <a:srgbClr val="4A7EBB"/>
            </a:solidFill>
            <a:prstDash val="solid"/>
            <a:miter lim="800000"/>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 name="Google Shape;18;p42"/>
          <p:cNvGrpSpPr/>
          <p:nvPr/>
        </p:nvGrpSpPr>
        <p:grpSpPr>
          <a:xfrm>
            <a:off x="914400" y="5791200"/>
            <a:ext cx="938100" cy="876300"/>
            <a:chOff x="4102950" y="5299575"/>
            <a:chExt cx="938100" cy="876300"/>
          </a:xfrm>
        </p:grpSpPr>
        <p:sp>
          <p:nvSpPr>
            <p:cNvPr id="19" name="Google Shape;19;p42"/>
            <p:cNvSpPr/>
            <p:nvPr/>
          </p:nvSpPr>
          <p:spPr>
            <a:xfrm>
              <a:off x="4102950" y="5299575"/>
              <a:ext cx="938100" cy="876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0" name="Google Shape;20;p42"/>
            <p:cNvPicPr preferRelativeResize="0"/>
            <p:nvPr/>
          </p:nvPicPr>
          <p:blipFill>
            <a:blip r:embed="rId4">
              <a:alphaModFix/>
            </a:blip>
            <a:stretch>
              <a:fillRect/>
            </a:stretch>
          </p:blipFill>
          <p:spPr>
            <a:xfrm>
              <a:off x="4106576" y="5299575"/>
              <a:ext cx="930839" cy="876300"/>
            </a:xfrm>
            <a:prstGeom prst="rect">
              <a:avLst/>
            </a:prstGeom>
            <a:noFill/>
            <a:ln cap="flat" cmpd="sng" w="9525">
              <a:solidFill>
                <a:schemeClr val="lt1"/>
              </a:solidFill>
              <a:prstDash val="solid"/>
              <a:round/>
              <a:headEnd len="sm" w="sm" type="none"/>
              <a:tailEnd len="sm" w="sm" type="none"/>
            </a:ln>
          </p:spPr>
        </p:pic>
      </p:gr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7.jp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hackgreensdr.org:8901/"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6.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6.png"/><Relationship Id="rId4" Type="http://schemas.openxmlformats.org/officeDocument/2006/relationships/hyperlink" Target="https://hypertextbook.com/facts/2001/ElizabethWong.shtml#:~:text=However%2C%20it%20has%20been%20discovered,Low%20Frequency%20(ULF)%20rang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2.jp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10" Type="http://schemas.openxmlformats.org/officeDocument/2006/relationships/image" Target="../media/image60.jp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52.jpg"/><Relationship Id="rId9" Type="http://schemas.openxmlformats.org/officeDocument/2006/relationships/image" Target="../media/image67.png"/><Relationship Id="rId5" Type="http://schemas.openxmlformats.org/officeDocument/2006/relationships/image" Target="../media/image47.jpg"/><Relationship Id="rId6" Type="http://schemas.openxmlformats.org/officeDocument/2006/relationships/image" Target="../media/image50.jpg"/><Relationship Id="rId7" Type="http://schemas.openxmlformats.org/officeDocument/2006/relationships/image" Target="../media/image56.jpg"/><Relationship Id="rId8" Type="http://schemas.openxmlformats.org/officeDocument/2006/relationships/image" Target="../media/image51.png"/></Relationships>
</file>

<file path=ppt/slides/_rels/slide3.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4.jpg"/><Relationship Id="rId9"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image" Target="../media/image10.png"/><Relationship Id="rId7" Type="http://schemas.openxmlformats.org/officeDocument/2006/relationships/image" Target="../media/image16.jpg"/><Relationship Id="rId8"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7.png"/><Relationship Id="rId4" Type="http://schemas.openxmlformats.org/officeDocument/2006/relationships/hyperlink" Target="http://hackgreensdr.org:8901/" TargetMode="External"/><Relationship Id="rId5" Type="http://schemas.openxmlformats.org/officeDocument/2006/relationships/image" Target="../media/image58.png"/><Relationship Id="rId6" Type="http://schemas.openxmlformats.org/officeDocument/2006/relationships/image" Target="../media/image8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2.png"/><Relationship Id="rId4" Type="http://schemas.openxmlformats.org/officeDocument/2006/relationships/image" Target="../media/image59.png"/><Relationship Id="rId5" Type="http://schemas.openxmlformats.org/officeDocument/2006/relationships/image" Target="../media/image92.png"/><Relationship Id="rId6" Type="http://schemas.openxmlformats.org/officeDocument/2006/relationships/image" Target="../media/image6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1.png"/><Relationship Id="rId4" Type="http://schemas.openxmlformats.org/officeDocument/2006/relationships/image" Target="../media/image89.png"/><Relationship Id="rId5" Type="http://schemas.openxmlformats.org/officeDocument/2006/relationships/image" Target="../media/image65.jpg"/><Relationship Id="rId6" Type="http://schemas.openxmlformats.org/officeDocument/2006/relationships/image" Target="../media/image68.jpg"/><Relationship Id="rId7" Type="http://schemas.openxmlformats.org/officeDocument/2006/relationships/image" Target="../media/image6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7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72.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0.jpg"/><Relationship Id="rId4" Type="http://schemas.openxmlformats.org/officeDocument/2006/relationships/image" Target="../media/image17.jpg"/><Relationship Id="rId5" Type="http://schemas.openxmlformats.org/officeDocument/2006/relationships/image" Target="../media/image23.jpg"/><Relationship Id="rId6" Type="http://schemas.openxmlformats.org/officeDocument/2006/relationships/image" Target="../media/image10.png"/><Relationship Id="rId7" Type="http://schemas.openxmlformats.org/officeDocument/2006/relationships/image" Target="../media/image22.jpg"/><Relationship Id="rId8" Type="http://schemas.openxmlformats.org/officeDocument/2006/relationships/image" Target="../media/image2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3.png"/><Relationship Id="rId4" Type="http://schemas.openxmlformats.org/officeDocument/2006/relationships/hyperlink" Target="https://www.szynalski.com/tone-generato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6.png"/><Relationship Id="rId4" Type="http://schemas.openxmlformats.org/officeDocument/2006/relationships/hyperlink" Target="https://hypertextbook.com/facts/2001/ElizabethWong.shtml#:~:text=However%2C%20it%20has%20been%20discovered,Low%20Frequency%20(ULF)%20rang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3.png"/><Relationship Id="rId4" Type="http://schemas.openxmlformats.org/officeDocument/2006/relationships/image" Target="../media/image78.jpg"/><Relationship Id="rId5" Type="http://schemas.openxmlformats.org/officeDocument/2006/relationships/image" Target="../media/image86.jpg"/><Relationship Id="rId6" Type="http://schemas.openxmlformats.org/officeDocument/2006/relationships/image" Target="../media/image7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84.png"/><Relationship Id="rId4" Type="http://schemas.openxmlformats.org/officeDocument/2006/relationships/image" Target="../media/image81.png"/><Relationship Id="rId5" Type="http://schemas.openxmlformats.org/officeDocument/2006/relationships/image" Target="../media/image83.png"/><Relationship Id="rId6" Type="http://schemas.openxmlformats.org/officeDocument/2006/relationships/image" Target="../media/image8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hyperlink" Target="http://www.radioscuting.ie" TargetMode="External"/><Relationship Id="rId5" Type="http://schemas.openxmlformats.org/officeDocument/2006/relationships/hyperlink" Target="http://www.radioscuting.ie" TargetMode="External"/><Relationship Id="rId6" Type="http://schemas.openxmlformats.org/officeDocument/2006/relationships/image" Target="../media/image6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hyperlink" Target="mailto:radioscoutingireland@gmail.com" TargetMode="External"/><Relationship Id="rId4" Type="http://schemas.openxmlformats.org/officeDocument/2006/relationships/image" Target="../media/image19.png"/><Relationship Id="rId9" Type="http://schemas.openxmlformats.org/officeDocument/2006/relationships/image" Target="../media/image6.png"/><Relationship Id="rId5" Type="http://schemas.openxmlformats.org/officeDocument/2006/relationships/image" Target="../media/image93.jp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9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vimeo.com/325220441" TargetMode="External"/><Relationship Id="rId4" Type="http://schemas.openxmlformats.org/officeDocument/2006/relationships/hyperlink" Target="http://drive.google.com/file/d/1eiJPU5Yn0xUgekXsnFJ6VoS5rZNwwrkv/view" TargetMode="External"/><Relationship Id="rId5" Type="http://schemas.openxmlformats.org/officeDocument/2006/relationships/image" Target="../media/image27.jpg"/></Relationships>
</file>

<file path=ppt/slides/_rels/slide7.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image" Target="../media/image25.jp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30.jpg"/><Relationship Id="rId9" Type="http://schemas.openxmlformats.org/officeDocument/2006/relationships/image" Target="../media/image28.jpg"/><Relationship Id="rId5" Type="http://schemas.openxmlformats.org/officeDocument/2006/relationships/image" Target="../media/image33.jpg"/><Relationship Id="rId6" Type="http://schemas.openxmlformats.org/officeDocument/2006/relationships/image" Target="../media/image24.jpg"/><Relationship Id="rId7" Type="http://schemas.openxmlformats.org/officeDocument/2006/relationships/image" Target="../media/image53.jpg"/><Relationship Id="rId8"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p:nvPr/>
        </p:nvSpPr>
        <p:spPr>
          <a:xfrm>
            <a:off x="5271535" y="771293"/>
            <a:ext cx="114300" cy="143850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5" name="Google Shape;65;p1"/>
          <p:cNvPicPr preferRelativeResize="0"/>
          <p:nvPr/>
        </p:nvPicPr>
        <p:blipFill rotWithShape="1">
          <a:blip r:embed="rId3">
            <a:alphaModFix/>
          </a:blip>
          <a:srcRect b="0" l="0" r="0" t="0"/>
          <a:stretch/>
        </p:blipFill>
        <p:spPr>
          <a:xfrm>
            <a:off x="4770402" y="117679"/>
            <a:ext cx="1447800" cy="1751811"/>
          </a:xfrm>
          <a:prstGeom prst="rect">
            <a:avLst/>
          </a:prstGeom>
          <a:noFill/>
          <a:ln>
            <a:noFill/>
          </a:ln>
        </p:spPr>
      </p:pic>
      <p:grpSp>
        <p:nvGrpSpPr>
          <p:cNvPr id="66" name="Google Shape;66;p1"/>
          <p:cNvGrpSpPr/>
          <p:nvPr/>
        </p:nvGrpSpPr>
        <p:grpSpPr>
          <a:xfrm>
            <a:off x="2241377" y="3733800"/>
            <a:ext cx="5029200" cy="2952750"/>
            <a:chOff x="570895" y="3113637"/>
            <a:chExt cx="18962773" cy="11668772"/>
          </a:xfrm>
        </p:grpSpPr>
        <p:pic>
          <p:nvPicPr>
            <p:cNvPr id="67" name="Google Shape;67;p1"/>
            <p:cNvPicPr preferRelativeResize="0"/>
            <p:nvPr/>
          </p:nvPicPr>
          <p:blipFill rotWithShape="1">
            <a:blip r:embed="rId4">
              <a:alphaModFix/>
            </a:blip>
            <a:srcRect b="0" l="0" r="0" t="0"/>
            <a:stretch/>
          </p:blipFill>
          <p:spPr>
            <a:xfrm>
              <a:off x="570895" y="3113637"/>
              <a:ext cx="18962773" cy="11668772"/>
            </a:xfrm>
            <a:prstGeom prst="rect">
              <a:avLst/>
            </a:prstGeom>
            <a:noFill/>
            <a:ln>
              <a:noFill/>
            </a:ln>
          </p:spPr>
        </p:pic>
        <p:pic>
          <p:nvPicPr>
            <p:cNvPr id="68" name="Google Shape;68;p1"/>
            <p:cNvPicPr preferRelativeResize="0"/>
            <p:nvPr/>
          </p:nvPicPr>
          <p:blipFill rotWithShape="1">
            <a:blip r:embed="rId5">
              <a:alphaModFix/>
            </a:blip>
            <a:srcRect b="0" l="0" r="0" t="0"/>
            <a:stretch/>
          </p:blipFill>
          <p:spPr>
            <a:xfrm>
              <a:off x="2047222" y="8307144"/>
              <a:ext cx="119627" cy="233364"/>
            </a:xfrm>
            <a:prstGeom prst="rect">
              <a:avLst/>
            </a:prstGeom>
            <a:noFill/>
            <a:ln>
              <a:noFill/>
            </a:ln>
          </p:spPr>
        </p:pic>
        <p:sp>
          <p:nvSpPr>
            <p:cNvPr id="69" name="Google Shape;69;p1"/>
            <p:cNvSpPr/>
            <p:nvPr/>
          </p:nvSpPr>
          <p:spPr>
            <a:xfrm>
              <a:off x="1974002" y="8251063"/>
              <a:ext cx="98425" cy="345440"/>
            </a:xfrm>
            <a:custGeom>
              <a:rect b="b" l="l" r="r" t="t"/>
              <a:pathLst>
                <a:path extrusionOk="0" h="345440" w="98425">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70" name="Google Shape;70;p1"/>
            <p:cNvPicPr preferRelativeResize="0"/>
            <p:nvPr/>
          </p:nvPicPr>
          <p:blipFill rotWithShape="1">
            <a:blip r:embed="rId6">
              <a:alphaModFix/>
            </a:blip>
            <a:srcRect b="0" l="0" r="0" t="0"/>
            <a:stretch/>
          </p:blipFill>
          <p:spPr>
            <a:xfrm>
              <a:off x="2299033" y="8307160"/>
              <a:ext cx="119607" cy="233343"/>
            </a:xfrm>
            <a:prstGeom prst="rect">
              <a:avLst/>
            </a:prstGeom>
            <a:noFill/>
            <a:ln>
              <a:noFill/>
            </a:ln>
          </p:spPr>
        </p:pic>
        <p:sp>
          <p:nvSpPr>
            <p:cNvPr id="71" name="Google Shape;71;p1"/>
            <p:cNvSpPr/>
            <p:nvPr/>
          </p:nvSpPr>
          <p:spPr>
            <a:xfrm>
              <a:off x="2393575" y="8251054"/>
              <a:ext cx="98425" cy="345440"/>
            </a:xfrm>
            <a:custGeom>
              <a:rect b="b" l="l" r="r" t="t"/>
              <a:pathLst>
                <a:path extrusionOk="0" h="345440" w="98425">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 name="Google Shape;72;p1"/>
            <p:cNvSpPr/>
            <p:nvPr/>
          </p:nvSpPr>
          <p:spPr>
            <a:xfrm>
              <a:off x="1977009" y="8367944"/>
              <a:ext cx="509270" cy="677545"/>
            </a:xfrm>
            <a:custGeom>
              <a:rect b="b" l="l" r="r" t="t"/>
              <a:pathLst>
                <a:path extrusionOk="0" h="677545" w="509269">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extrusionOk="0" h="677545" w="509269">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extrusionOk="0" h="677545" w="509269">
                  <a:moveTo>
                    <a:pt x="218203" y="552370"/>
                  </a:moveTo>
                  <a:lnTo>
                    <a:pt x="189020" y="552370"/>
                  </a:lnTo>
                  <a:lnTo>
                    <a:pt x="235165" y="651048"/>
                  </a:lnTo>
                  <a:lnTo>
                    <a:pt x="276703" y="651048"/>
                  </a:lnTo>
                  <a:lnTo>
                    <a:pt x="298321" y="604808"/>
                  </a:lnTo>
                  <a:lnTo>
                    <a:pt x="242725" y="604808"/>
                  </a:lnTo>
                  <a:lnTo>
                    <a:pt x="218203" y="552370"/>
                  </a:lnTo>
                  <a:close/>
                </a:path>
                <a:path extrusionOk="0" h="677545" w="509269">
                  <a:moveTo>
                    <a:pt x="364014" y="552370"/>
                  </a:moveTo>
                  <a:lnTo>
                    <a:pt x="322838" y="552370"/>
                  </a:lnTo>
                  <a:lnTo>
                    <a:pt x="440824" y="651048"/>
                  </a:lnTo>
                  <a:lnTo>
                    <a:pt x="486477" y="651048"/>
                  </a:lnTo>
                  <a:lnTo>
                    <a:pt x="476114" y="622588"/>
                  </a:lnTo>
                  <a:lnTo>
                    <a:pt x="447996" y="622588"/>
                  </a:lnTo>
                  <a:lnTo>
                    <a:pt x="364014" y="552370"/>
                  </a:lnTo>
                  <a:close/>
                </a:path>
                <a:path extrusionOk="0" h="677545" w="509269">
                  <a:moveTo>
                    <a:pt x="162210" y="432636"/>
                  </a:moveTo>
                  <a:lnTo>
                    <a:pt x="133032" y="432636"/>
                  </a:lnTo>
                  <a:lnTo>
                    <a:pt x="177450" y="527617"/>
                  </a:lnTo>
                  <a:lnTo>
                    <a:pt x="63851" y="622588"/>
                  </a:lnTo>
                  <a:lnTo>
                    <a:pt x="105048" y="622588"/>
                  </a:lnTo>
                  <a:lnTo>
                    <a:pt x="189020" y="552370"/>
                  </a:lnTo>
                  <a:lnTo>
                    <a:pt x="218203" y="552370"/>
                  </a:lnTo>
                  <a:lnTo>
                    <a:pt x="162210" y="432636"/>
                  </a:lnTo>
                  <a:close/>
                </a:path>
                <a:path extrusionOk="0" h="677545" w="509269">
                  <a:moveTo>
                    <a:pt x="406951" y="432636"/>
                  </a:moveTo>
                  <a:lnTo>
                    <a:pt x="378826" y="432636"/>
                  </a:lnTo>
                  <a:lnTo>
                    <a:pt x="447996" y="622588"/>
                  </a:lnTo>
                  <a:lnTo>
                    <a:pt x="476114" y="622588"/>
                  </a:lnTo>
                  <a:lnTo>
                    <a:pt x="406951" y="432636"/>
                  </a:lnTo>
                  <a:close/>
                </a:path>
                <a:path extrusionOk="0" h="677545" w="509269">
                  <a:moveTo>
                    <a:pt x="269133" y="305299"/>
                  </a:moveTo>
                  <a:lnTo>
                    <a:pt x="242725" y="305299"/>
                  </a:lnTo>
                  <a:lnTo>
                    <a:pt x="242725" y="604808"/>
                  </a:lnTo>
                  <a:lnTo>
                    <a:pt x="269133" y="604808"/>
                  </a:lnTo>
                  <a:lnTo>
                    <a:pt x="269133" y="305299"/>
                  </a:lnTo>
                  <a:close/>
                </a:path>
                <a:path extrusionOk="0" h="677545" w="509269">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extrusionOk="0" h="677545" w="509269">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extrusionOk="0" h="677545" w="509269">
                  <a:moveTo>
                    <a:pt x="313059" y="174769"/>
                  </a:moveTo>
                  <a:lnTo>
                    <a:pt x="284933" y="174769"/>
                  </a:lnTo>
                  <a:lnTo>
                    <a:pt x="347444" y="346460"/>
                  </a:lnTo>
                  <a:lnTo>
                    <a:pt x="375573" y="346460"/>
                  </a:lnTo>
                  <a:lnTo>
                    <a:pt x="313059" y="174769"/>
                  </a:lnTo>
                  <a:close/>
                </a:path>
                <a:path extrusionOk="0" h="677545" w="509269">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extrusionOk="0" h="677545" w="509269">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extrusionOk="0" h="677545" w="509269">
                  <a:moveTo>
                    <a:pt x="257531" y="43359"/>
                  </a:moveTo>
                  <a:lnTo>
                    <a:pt x="256861" y="43506"/>
                  </a:lnTo>
                  <a:lnTo>
                    <a:pt x="258307" y="43506"/>
                  </a:lnTo>
                  <a:lnTo>
                    <a:pt x="257531" y="43359"/>
                  </a:lnTo>
                  <a:close/>
                </a:path>
              </a:pathLst>
            </a:custGeom>
            <a:solidFill>
              <a:srgbClr val="00693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73" name="Google Shape;73;p1"/>
            <p:cNvPicPr preferRelativeResize="0"/>
            <p:nvPr/>
          </p:nvPicPr>
          <p:blipFill rotWithShape="1">
            <a:blip r:embed="rId7">
              <a:alphaModFix/>
            </a:blip>
            <a:srcRect b="0" l="0" r="0" t="0"/>
            <a:stretch/>
          </p:blipFill>
          <p:spPr>
            <a:xfrm>
              <a:off x="1068025" y="8948025"/>
              <a:ext cx="2329782" cy="1498189"/>
            </a:xfrm>
            <a:prstGeom prst="rect">
              <a:avLst/>
            </a:prstGeom>
            <a:noFill/>
            <a:ln>
              <a:noFill/>
            </a:ln>
          </p:spPr>
        </p:pic>
      </p:grpSp>
      <p:pic>
        <p:nvPicPr>
          <p:cNvPr id="74" name="Google Shape;74;p1"/>
          <p:cNvPicPr preferRelativeResize="0"/>
          <p:nvPr/>
        </p:nvPicPr>
        <p:blipFill>
          <a:blip r:embed="rId8">
            <a:alphaModFix/>
          </a:blip>
          <a:stretch>
            <a:fillRect/>
          </a:stretch>
        </p:blipFill>
        <p:spPr>
          <a:xfrm>
            <a:off x="2849227" y="296400"/>
            <a:ext cx="1757112" cy="1654175"/>
          </a:xfrm>
          <a:prstGeom prst="rect">
            <a:avLst/>
          </a:prstGeom>
          <a:noFill/>
          <a:ln>
            <a:noFill/>
          </a:ln>
        </p:spPr>
      </p:pic>
      <p:sp>
        <p:nvSpPr>
          <p:cNvPr id="75" name="Google Shape;75;p1"/>
          <p:cNvSpPr txBox="1"/>
          <p:nvPr>
            <p:ph type="ctrTitle"/>
          </p:nvPr>
        </p:nvSpPr>
        <p:spPr>
          <a:xfrm>
            <a:off x="-8467" y="2111375"/>
            <a:ext cx="91440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t>Welcome to the </a:t>
            </a:r>
            <a:r>
              <a:rPr lang="en-US" sz="3600"/>
              <a:t>Introduction to Radio Scouting and the Radio Scouting Skills Programme level 1 &amp;2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Stage 1 - Competency Statements</a:t>
            </a:r>
            <a:endParaRPr/>
          </a:p>
        </p:txBody>
      </p:sp>
      <p:grpSp>
        <p:nvGrpSpPr>
          <p:cNvPr id="184" name="Google Shape;184;p10"/>
          <p:cNvGrpSpPr/>
          <p:nvPr/>
        </p:nvGrpSpPr>
        <p:grpSpPr>
          <a:xfrm>
            <a:off x="395350" y="1068575"/>
            <a:ext cx="8120146" cy="4632959"/>
            <a:chOff x="0" y="1777"/>
            <a:chExt cx="7886700" cy="4111242"/>
          </a:xfrm>
        </p:grpSpPr>
        <p:sp>
          <p:nvSpPr>
            <p:cNvPr id="185" name="Google Shape;185;p10"/>
            <p:cNvSpPr/>
            <p:nvPr/>
          </p:nvSpPr>
          <p:spPr>
            <a:xfrm>
              <a:off x="0" y="1777"/>
              <a:ext cx="7886700" cy="57549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0"/>
            <p:cNvSpPr txBox="1"/>
            <p:nvPr/>
          </p:nvSpPr>
          <p:spPr>
            <a:xfrm>
              <a:off x="28093" y="29870"/>
              <a:ext cx="7830600" cy="5193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can name the things I know that use radio waves  </a:t>
              </a:r>
              <a:endParaRPr b="0" i="0" sz="1400" u="none" cap="none" strike="noStrike">
                <a:solidFill>
                  <a:srgbClr val="000000"/>
                </a:solidFill>
                <a:latin typeface="Arial"/>
                <a:ea typeface="Arial"/>
                <a:cs typeface="Arial"/>
                <a:sym typeface="Arial"/>
              </a:endParaRPr>
            </a:p>
          </p:txBody>
        </p:sp>
        <p:sp>
          <p:nvSpPr>
            <p:cNvPr id="187" name="Google Shape;187;p10"/>
            <p:cNvSpPr/>
            <p:nvPr/>
          </p:nvSpPr>
          <p:spPr>
            <a:xfrm>
              <a:off x="0" y="591068"/>
              <a:ext cx="7886700" cy="57549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0"/>
            <p:cNvSpPr txBox="1"/>
            <p:nvPr/>
          </p:nvSpPr>
          <p:spPr>
            <a:xfrm>
              <a:off x="28093" y="619161"/>
              <a:ext cx="7830514" cy="51931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my parents/guardian/ICE contact phone number and can dial it on a mobile phone </a:t>
              </a:r>
              <a:endParaRPr b="0" i="0" sz="1400" u="none" cap="none" strike="noStrike">
                <a:solidFill>
                  <a:srgbClr val="000000"/>
                </a:solidFill>
                <a:latin typeface="Arial"/>
                <a:ea typeface="Arial"/>
                <a:cs typeface="Arial"/>
                <a:sym typeface="Arial"/>
              </a:endParaRPr>
            </a:p>
          </p:txBody>
        </p:sp>
        <p:sp>
          <p:nvSpPr>
            <p:cNvPr id="189" name="Google Shape;189;p10"/>
            <p:cNvSpPr/>
            <p:nvPr/>
          </p:nvSpPr>
          <p:spPr>
            <a:xfrm>
              <a:off x="0" y="1180360"/>
              <a:ext cx="7886700" cy="57549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0"/>
            <p:cNvSpPr txBox="1"/>
            <p:nvPr/>
          </p:nvSpPr>
          <p:spPr>
            <a:xfrm>
              <a:off x="28093" y="1208453"/>
              <a:ext cx="7830514" cy="51931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can name some radio stations I can hear from my home/den/car </a:t>
              </a:r>
              <a:endParaRPr b="0" i="0" sz="1400" u="none" cap="none" strike="noStrike">
                <a:solidFill>
                  <a:srgbClr val="000000"/>
                </a:solidFill>
                <a:latin typeface="Arial"/>
                <a:ea typeface="Arial"/>
                <a:cs typeface="Arial"/>
                <a:sym typeface="Arial"/>
              </a:endParaRPr>
            </a:p>
          </p:txBody>
        </p:sp>
        <p:sp>
          <p:nvSpPr>
            <p:cNvPr id="191" name="Google Shape;191;p10"/>
            <p:cNvSpPr/>
            <p:nvPr/>
          </p:nvSpPr>
          <p:spPr>
            <a:xfrm>
              <a:off x="0" y="1769656"/>
              <a:ext cx="7886700" cy="367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0"/>
            <p:cNvSpPr txBox="1"/>
            <p:nvPr/>
          </p:nvSpPr>
          <p:spPr>
            <a:xfrm>
              <a:off x="28093" y="1797744"/>
              <a:ext cx="7830600" cy="3393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the difference between Commercial and Amateur radio </a:t>
              </a:r>
              <a:endParaRPr b="0" i="0" sz="1400" u="none" cap="none" strike="noStrike">
                <a:solidFill>
                  <a:srgbClr val="000000"/>
                </a:solidFill>
                <a:latin typeface="Arial"/>
                <a:ea typeface="Arial"/>
                <a:cs typeface="Arial"/>
                <a:sym typeface="Arial"/>
              </a:endParaRPr>
            </a:p>
          </p:txBody>
        </p:sp>
        <p:sp>
          <p:nvSpPr>
            <p:cNvPr id="193" name="Google Shape;193;p10"/>
            <p:cNvSpPr/>
            <p:nvPr/>
          </p:nvSpPr>
          <p:spPr>
            <a:xfrm>
              <a:off x="0" y="2156086"/>
              <a:ext cx="7886700" cy="3111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0"/>
            <p:cNvSpPr txBox="1"/>
            <p:nvPr/>
          </p:nvSpPr>
          <p:spPr>
            <a:xfrm>
              <a:off x="28093" y="2184183"/>
              <a:ext cx="7830600" cy="31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why Amateur Radio is a licensed activity</a:t>
              </a:r>
              <a:endParaRPr b="0" i="0" sz="1400" u="none" cap="none" strike="noStrike">
                <a:solidFill>
                  <a:srgbClr val="000000"/>
                </a:solidFill>
                <a:latin typeface="Arial"/>
                <a:ea typeface="Arial"/>
                <a:cs typeface="Arial"/>
                <a:sym typeface="Arial"/>
              </a:endParaRPr>
            </a:p>
          </p:txBody>
        </p:sp>
        <p:sp>
          <p:nvSpPr>
            <p:cNvPr id="195" name="Google Shape;195;p10"/>
            <p:cNvSpPr/>
            <p:nvPr/>
          </p:nvSpPr>
          <p:spPr>
            <a:xfrm>
              <a:off x="0" y="2948221"/>
              <a:ext cx="7886700" cy="705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0"/>
            <p:cNvSpPr txBox="1"/>
            <p:nvPr/>
          </p:nvSpPr>
          <p:spPr>
            <a:xfrm>
              <a:off x="28093" y="3043950"/>
              <a:ext cx="7830600" cy="43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b="0" i="0" sz="1400" u="none" cap="none" strike="noStrike">
                <a:solidFill>
                  <a:srgbClr val="000000"/>
                </a:solidFill>
                <a:latin typeface="Arial"/>
                <a:ea typeface="Arial"/>
                <a:cs typeface="Arial"/>
                <a:sym typeface="Arial"/>
              </a:endParaRPr>
            </a:p>
          </p:txBody>
        </p:sp>
        <p:sp>
          <p:nvSpPr>
            <p:cNvPr id="197" name="Google Shape;197;p10"/>
            <p:cNvSpPr/>
            <p:nvPr/>
          </p:nvSpPr>
          <p:spPr>
            <a:xfrm>
              <a:off x="0" y="3681919"/>
              <a:ext cx="7886700" cy="4311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0"/>
            <p:cNvSpPr txBox="1"/>
            <p:nvPr/>
          </p:nvSpPr>
          <p:spPr>
            <a:xfrm>
              <a:off x="28093" y="3653921"/>
              <a:ext cx="7830600" cy="43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how to use a walkie talkie properly</a:t>
              </a:r>
              <a:endParaRPr b="0" i="0" sz="1400" u="none" cap="none" strike="noStrike">
                <a:solidFill>
                  <a:srgbClr val="000000"/>
                </a:solidFill>
                <a:latin typeface="Arial"/>
                <a:ea typeface="Arial"/>
                <a:cs typeface="Arial"/>
                <a:sym typeface="Arial"/>
              </a:endParaRPr>
            </a:p>
          </p:txBody>
        </p:sp>
      </p:grpSp>
      <p:sp>
        <p:nvSpPr>
          <p:cNvPr id="199" name="Google Shape;199;p10"/>
          <p:cNvSpPr/>
          <p:nvPr/>
        </p:nvSpPr>
        <p:spPr>
          <a:xfrm>
            <a:off x="395375" y="3856254"/>
            <a:ext cx="8120100" cy="4857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0"/>
          <p:cNvSpPr txBox="1"/>
          <p:nvPr/>
        </p:nvSpPr>
        <p:spPr>
          <a:xfrm>
            <a:off x="480775" y="3923753"/>
            <a:ext cx="8062500" cy="350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a:r>
            <a:r>
              <a:rPr b="1" lang="en-US" sz="1500">
                <a:solidFill>
                  <a:schemeClr val="lt1"/>
                </a:solidFill>
              </a:rPr>
              <a:t>at morse code 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11"/>
          <p:cNvSpPr/>
          <p:nvPr/>
        </p:nvSpPr>
        <p:spPr>
          <a:xfrm>
            <a:off x="-1" y="85725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07" name="Google Shape;207;p11"/>
          <p:cNvPicPr preferRelativeResize="0"/>
          <p:nvPr/>
        </p:nvPicPr>
        <p:blipFill rotWithShape="1">
          <a:blip r:embed="rId3">
            <a:alphaModFix/>
          </a:blip>
          <a:srcRect b="0" l="-1409" r="0" t="0"/>
          <a:stretch/>
        </p:blipFill>
        <p:spPr>
          <a:xfrm>
            <a:off x="-142975" y="-43300"/>
            <a:ext cx="10629751" cy="6944600"/>
          </a:xfrm>
          <a:prstGeom prst="rect">
            <a:avLst/>
          </a:prstGeom>
          <a:noFill/>
          <a:ln>
            <a:noFill/>
          </a:ln>
        </p:spPr>
      </p:pic>
      <p:sp>
        <p:nvSpPr>
          <p:cNvPr id="208" name="Google Shape;208;p11"/>
          <p:cNvSpPr/>
          <p:nvPr/>
        </p:nvSpPr>
        <p:spPr>
          <a:xfrm rot="-5400000">
            <a:off x="-1263775" y="1246351"/>
            <a:ext cx="6015900" cy="3492900"/>
          </a:xfrm>
          <a:prstGeom prst="rect">
            <a:avLst/>
          </a:prstGeom>
          <a:gradFill>
            <a:gsLst>
              <a:gs pos="0">
                <a:srgbClr val="000000">
                  <a:alpha val="0"/>
                </a:srgbClr>
              </a:gs>
              <a:gs pos="48000">
                <a:srgbClr val="000000">
                  <a:alpha val="23529"/>
                </a:srgbClr>
              </a:gs>
              <a:gs pos="85000">
                <a:srgbClr val="000000">
                  <a:alpha val="44313"/>
                </a:srgbClr>
              </a:gs>
              <a:gs pos="100000">
                <a:srgbClr val="000000">
                  <a:alpha val="44313"/>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9" name="Google Shape;209;p11"/>
          <p:cNvSpPr txBox="1"/>
          <p:nvPr>
            <p:ph type="title"/>
          </p:nvPr>
        </p:nvSpPr>
        <p:spPr>
          <a:xfrm>
            <a:off x="482600" y="1339850"/>
            <a:ext cx="4089397" cy="2676932"/>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1400"/>
              <a:buNone/>
            </a:pPr>
            <a:r>
              <a:rPr lang="en-US" sz="3900">
                <a:solidFill>
                  <a:srgbClr val="FFFFFF"/>
                </a:solidFill>
              </a:rPr>
              <a:t>SKILLS REQUIREMENTS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2"/>
          <p:cNvSpPr txBox="1"/>
          <p:nvPr>
            <p:ph type="title"/>
          </p:nvPr>
        </p:nvSpPr>
        <p:spPr>
          <a:xfrm>
            <a:off x="457200" y="381000"/>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94276"/>
              <a:buNone/>
            </a:pPr>
            <a:r>
              <a:rPr lang="en-US">
                <a:solidFill>
                  <a:srgbClr val="00B050"/>
                </a:solidFill>
              </a:rPr>
              <a:t>I can name the things I know that use radio waves</a:t>
            </a:r>
            <a:endParaRPr sz="1650">
              <a:solidFill>
                <a:srgbClr val="00B050"/>
              </a:solidFill>
            </a:endParaRPr>
          </a:p>
        </p:txBody>
      </p:sp>
      <p:sp>
        <p:nvSpPr>
          <p:cNvPr id="215" name="Google Shape;215;p12"/>
          <p:cNvSpPr txBox="1"/>
          <p:nvPr>
            <p:ph idx="1" type="body"/>
          </p:nvPr>
        </p:nvSpPr>
        <p:spPr>
          <a:xfrm>
            <a:off x="457200" y="1484178"/>
            <a:ext cx="8362950" cy="1407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Scouts should discus the things they know that use radio waves</a:t>
            </a:r>
            <a:endParaRPr/>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Discussion should include similarities and differences between them including range and operation.</a:t>
            </a:r>
            <a:endParaRPr/>
          </a:p>
        </p:txBody>
      </p:sp>
      <p:sp>
        <p:nvSpPr>
          <p:cNvPr id="216" name="Google Shape;216;p12"/>
          <p:cNvSpPr txBox="1"/>
          <p:nvPr>
            <p:ph idx="2" type="body"/>
          </p:nvPr>
        </p:nvSpPr>
        <p:spPr>
          <a:xfrm>
            <a:off x="482600" y="3262685"/>
            <a:ext cx="7886700" cy="14074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800"/>
              <a:buChar char="•"/>
            </a:pPr>
            <a:r>
              <a:rPr lang="en-US" sz="1800"/>
              <a:t>E.g. Walkie Talkies, Car radio, TV, WiFi, GPS, Bluetooth, Radar, baby monitors, satellite dishes</a:t>
            </a:r>
            <a:endParaRPr/>
          </a:p>
          <a:p>
            <a:pPr indent="-342900" lvl="0" marL="342900" rtl="0" algn="l">
              <a:lnSpc>
                <a:spcPct val="100000"/>
              </a:lnSpc>
              <a:spcBef>
                <a:spcPts val="360"/>
              </a:spcBef>
              <a:spcAft>
                <a:spcPts val="0"/>
              </a:spcAft>
              <a:buClr>
                <a:schemeClr val="dk1"/>
              </a:buClr>
              <a:buSzPts val="1800"/>
              <a:buChar char="•"/>
            </a:pPr>
            <a:r>
              <a:rPr lang="en-US" sz="1800"/>
              <a:t>Range: Over what distances do they work? How far away do you have to go from a phone for a Bluetooth speaker to stop working?</a:t>
            </a:r>
            <a:endParaRPr/>
          </a:p>
          <a:p>
            <a:pPr indent="-342900" lvl="0" marL="342900" rtl="0" algn="l">
              <a:lnSpc>
                <a:spcPct val="100000"/>
              </a:lnSpc>
              <a:spcBef>
                <a:spcPts val="360"/>
              </a:spcBef>
              <a:spcAft>
                <a:spcPts val="0"/>
              </a:spcAft>
              <a:buClr>
                <a:schemeClr val="dk1"/>
              </a:buClr>
              <a:buSzPts val="1800"/>
              <a:buChar char="•"/>
            </a:pPr>
            <a:r>
              <a:rPr lang="en-US" sz="1800"/>
              <a:t>Two – way: What things are using two way communication and which are one way?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txBox="1"/>
          <p:nvPr>
            <p:ph type="title"/>
          </p:nvPr>
        </p:nvSpPr>
        <p:spPr>
          <a:xfrm>
            <a:off x="381000" y="685800"/>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know my parents/guardian/ICE contact phone number and can dial it on a mobile phone </a:t>
            </a:r>
            <a:endParaRPr/>
          </a:p>
        </p:txBody>
      </p:sp>
      <p:sp>
        <p:nvSpPr>
          <p:cNvPr id="222" name="Google Shape;222;p13"/>
          <p:cNvSpPr txBox="1"/>
          <p:nvPr>
            <p:ph idx="1" type="body"/>
          </p:nvPr>
        </p:nvSpPr>
        <p:spPr>
          <a:xfrm>
            <a:off x="457200" y="2286000"/>
            <a:ext cx="8229600" cy="38099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2400"/>
              <a:buChar char="•"/>
            </a:pPr>
            <a:r>
              <a:rPr lang="en-US" sz="2400">
                <a:solidFill>
                  <a:srgbClr val="0070C0"/>
                </a:solidFill>
              </a:rPr>
              <a:t>Scouts should know their ICE contact number</a:t>
            </a:r>
            <a:endParaRPr/>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Scouts can demonstrate that they can use a mobile phone to call someone. They can borrow a scouters phone to call another scouter.</a:t>
            </a:r>
            <a:endParaRPr/>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Scouts should know the Emergency Services Numbers</a:t>
            </a:r>
            <a:endParaRPr/>
          </a:p>
          <a:p>
            <a:pPr indent="-342900" lvl="0" marL="342900" rtl="0" algn="l">
              <a:lnSpc>
                <a:spcPct val="100000"/>
              </a:lnSpc>
              <a:spcBef>
                <a:spcPts val="480"/>
              </a:spcBef>
              <a:spcAft>
                <a:spcPts val="0"/>
              </a:spcAft>
              <a:buClr>
                <a:srgbClr val="0070C0"/>
              </a:buClr>
              <a:buSzPts val="2400"/>
              <a:buChar char="•"/>
            </a:pPr>
            <a:r>
              <a:rPr lang="en-US" sz="2400">
                <a:solidFill>
                  <a:srgbClr val="0070C0"/>
                </a:solidFill>
              </a:rPr>
              <a:t>Scouts should know that even if they don’t have a mobile signal they may still be able to call the Emergency Services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426156" y="381001"/>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can name some radio stations I can hear from my home/den/car </a:t>
            </a:r>
            <a:endParaRPr/>
          </a:p>
        </p:txBody>
      </p:sp>
      <p:sp>
        <p:nvSpPr>
          <p:cNvPr id="228" name="Google Shape;228;p14"/>
          <p:cNvSpPr txBox="1"/>
          <p:nvPr>
            <p:ph idx="1" type="body"/>
          </p:nvPr>
        </p:nvSpPr>
        <p:spPr>
          <a:xfrm>
            <a:off x="457200" y="1752600"/>
            <a:ext cx="8229600" cy="3809999"/>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00000"/>
              </a:lnSpc>
              <a:spcBef>
                <a:spcPts val="0"/>
              </a:spcBef>
              <a:spcAft>
                <a:spcPts val="0"/>
              </a:spcAft>
              <a:buClr>
                <a:srgbClr val="0070C0"/>
              </a:buClr>
              <a:buSzPct val="100000"/>
              <a:buChar char="•"/>
            </a:pPr>
            <a:r>
              <a:rPr lang="en-US">
                <a:solidFill>
                  <a:srgbClr val="0070C0"/>
                </a:solidFill>
              </a:rPr>
              <a:t>The Scout should experiment with an FM or AM radio in their den and be able to tune around to different stations.</a:t>
            </a:r>
            <a:endParaRPr/>
          </a:p>
          <a:p>
            <a:pPr indent="-342900" lvl="0" marL="342900" rtl="0" algn="l">
              <a:lnSpc>
                <a:spcPct val="100000"/>
              </a:lnSpc>
              <a:spcBef>
                <a:spcPts val="496"/>
              </a:spcBef>
              <a:spcAft>
                <a:spcPts val="0"/>
              </a:spcAft>
              <a:buClr>
                <a:srgbClr val="0070C0"/>
              </a:buClr>
              <a:buSzPct val="100000"/>
              <a:buChar char="•"/>
            </a:pPr>
            <a:r>
              <a:rPr lang="en-US">
                <a:solidFill>
                  <a:srgbClr val="0070C0"/>
                </a:solidFill>
              </a:rPr>
              <a:t>Listen to some of the stations for a while and identify their name and where they broadcast from.</a:t>
            </a:r>
            <a:endParaRPr/>
          </a:p>
          <a:p>
            <a:pPr indent="-342900" lvl="0" marL="342900" rtl="0" algn="l">
              <a:lnSpc>
                <a:spcPct val="100000"/>
              </a:lnSpc>
              <a:spcBef>
                <a:spcPts val="496"/>
              </a:spcBef>
              <a:spcAft>
                <a:spcPts val="0"/>
              </a:spcAft>
              <a:buClr>
                <a:srgbClr val="0070C0"/>
              </a:buClr>
              <a:buSzPct val="100000"/>
              <a:buChar char="•"/>
            </a:pPr>
            <a:r>
              <a:rPr lang="en-US">
                <a:solidFill>
                  <a:srgbClr val="0070C0"/>
                </a:solidFill>
              </a:rPr>
              <a:t>Create a ‘Band Plan’ of some of the stations you can hear. List:</a:t>
            </a:r>
            <a:endParaRPr/>
          </a:p>
          <a:p>
            <a:pPr indent="-285750" lvl="1" marL="742950" rtl="0" algn="l">
              <a:lnSpc>
                <a:spcPct val="100000"/>
              </a:lnSpc>
              <a:spcBef>
                <a:spcPts val="434"/>
              </a:spcBef>
              <a:spcAft>
                <a:spcPts val="0"/>
              </a:spcAft>
              <a:buClr>
                <a:srgbClr val="0070C0"/>
              </a:buClr>
              <a:buSzPct val="100000"/>
              <a:buChar char="–"/>
            </a:pPr>
            <a:r>
              <a:rPr lang="en-US">
                <a:solidFill>
                  <a:srgbClr val="0070C0"/>
                </a:solidFill>
              </a:rPr>
              <a:t>The frequency the operate on</a:t>
            </a:r>
            <a:endParaRPr/>
          </a:p>
          <a:p>
            <a:pPr indent="-285750" lvl="1" marL="742950" rtl="0" algn="l">
              <a:lnSpc>
                <a:spcPct val="100000"/>
              </a:lnSpc>
              <a:spcBef>
                <a:spcPts val="434"/>
              </a:spcBef>
              <a:spcAft>
                <a:spcPts val="0"/>
              </a:spcAft>
              <a:buClr>
                <a:srgbClr val="0070C0"/>
              </a:buClr>
              <a:buSzPct val="100000"/>
              <a:buChar char="–"/>
            </a:pPr>
            <a:r>
              <a:rPr lang="en-US">
                <a:solidFill>
                  <a:srgbClr val="0070C0"/>
                </a:solidFill>
              </a:rPr>
              <a:t>Their name</a:t>
            </a:r>
            <a:endParaRPr/>
          </a:p>
          <a:p>
            <a:pPr indent="-285750" lvl="1" marL="742950" rtl="0" algn="l">
              <a:lnSpc>
                <a:spcPct val="100000"/>
              </a:lnSpc>
              <a:spcBef>
                <a:spcPts val="434"/>
              </a:spcBef>
              <a:spcAft>
                <a:spcPts val="0"/>
              </a:spcAft>
              <a:buClr>
                <a:srgbClr val="0070C0"/>
              </a:buClr>
              <a:buSzPct val="100000"/>
              <a:buChar char="–"/>
            </a:pPr>
            <a:r>
              <a:rPr lang="en-US">
                <a:solidFill>
                  <a:srgbClr val="0070C0"/>
                </a:solidFill>
              </a:rPr>
              <a:t>Type of programming (news, music, sports etc.)</a:t>
            </a:r>
            <a:endParaRPr/>
          </a:p>
          <a:p>
            <a:pPr indent="-342900" lvl="0" marL="342900" rtl="0" algn="l">
              <a:lnSpc>
                <a:spcPct val="100000"/>
              </a:lnSpc>
              <a:spcBef>
                <a:spcPts val="496"/>
              </a:spcBef>
              <a:spcAft>
                <a:spcPts val="0"/>
              </a:spcAft>
              <a:buClr>
                <a:srgbClr val="0070C0"/>
              </a:buClr>
              <a:buSzPct val="100000"/>
              <a:buChar char="•"/>
            </a:pPr>
            <a:r>
              <a:rPr lang="en-US">
                <a:solidFill>
                  <a:srgbClr val="0070C0"/>
                </a:solidFill>
              </a:rPr>
              <a:t>If FM and AM radios are available compare and contrast the stations heard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381000" y="228600"/>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know the difference between Commercial and Amateur radio </a:t>
            </a:r>
            <a:endParaRPr/>
          </a:p>
        </p:txBody>
      </p:sp>
      <p:sp>
        <p:nvSpPr>
          <p:cNvPr id="234" name="Google Shape;234;p15"/>
          <p:cNvSpPr txBox="1"/>
          <p:nvPr>
            <p:ph idx="1" type="body"/>
          </p:nvPr>
        </p:nvSpPr>
        <p:spPr>
          <a:xfrm>
            <a:off x="107825" y="1600200"/>
            <a:ext cx="7354800" cy="4176900"/>
          </a:xfrm>
          <a:prstGeom prst="rect">
            <a:avLst/>
          </a:prstGeom>
          <a:noFill/>
          <a:ln>
            <a:noFill/>
          </a:ln>
        </p:spPr>
        <p:txBody>
          <a:bodyPr anchorCtr="0" anchor="t" bIns="45700" lIns="91425" spcFirstLastPara="1" rIns="91425" wrap="square" tIns="45700">
            <a:normAutofit fontScale="62500" lnSpcReduction="20000"/>
          </a:bodyPr>
          <a:lstStyle/>
          <a:p>
            <a:pPr indent="-327660" lvl="0" marL="342900" rtl="0" algn="l">
              <a:lnSpc>
                <a:spcPct val="100000"/>
              </a:lnSpc>
              <a:spcBef>
                <a:spcPts val="0"/>
              </a:spcBef>
              <a:spcAft>
                <a:spcPts val="0"/>
              </a:spcAft>
              <a:buClr>
                <a:srgbClr val="0070C0"/>
              </a:buClr>
              <a:buSzPct val="100000"/>
              <a:buChar char="•"/>
            </a:pPr>
            <a:r>
              <a:rPr lang="en-US">
                <a:solidFill>
                  <a:srgbClr val="0070C0"/>
                </a:solidFill>
              </a:rPr>
              <a:t>Scouts should be introduced to listening to Amateur Radio. This can be done with a amateur radio set, an RTL-SDR, or a web based SDR.</a:t>
            </a:r>
            <a:endParaRPr/>
          </a:p>
          <a:p>
            <a:pPr indent="-327660" lvl="0" marL="342900" rtl="0" algn="l">
              <a:lnSpc>
                <a:spcPct val="100000"/>
              </a:lnSpc>
              <a:spcBef>
                <a:spcPts val="448"/>
              </a:spcBef>
              <a:spcAft>
                <a:spcPts val="0"/>
              </a:spcAft>
              <a:buClr>
                <a:srgbClr val="0070C0"/>
              </a:buClr>
              <a:buSzPct val="100000"/>
              <a:buChar char="•"/>
            </a:pPr>
            <a:r>
              <a:rPr lang="en-US">
                <a:solidFill>
                  <a:srgbClr val="0070C0"/>
                </a:solidFill>
              </a:rPr>
              <a:t>Scouts should discuss the difference between these communications and the commercial stations they listened to.</a:t>
            </a:r>
            <a:endParaRPr/>
          </a:p>
          <a:p>
            <a:pPr indent="-200660" lvl="0" marL="342900" rtl="0" algn="l">
              <a:lnSpc>
                <a:spcPct val="100000"/>
              </a:lnSpc>
              <a:spcBef>
                <a:spcPts val="448"/>
              </a:spcBef>
              <a:spcAft>
                <a:spcPts val="0"/>
              </a:spcAft>
              <a:buClr>
                <a:schemeClr val="dk1"/>
              </a:buClr>
              <a:buSzPct val="100000"/>
              <a:buNone/>
            </a:pPr>
            <a:r>
              <a:t/>
            </a:r>
            <a:endParaRPr>
              <a:solidFill>
                <a:srgbClr val="0070C0"/>
              </a:solidFill>
            </a:endParaRPr>
          </a:p>
          <a:p>
            <a:pPr indent="-272415" lvl="1" marL="742950" rtl="0" algn="l">
              <a:lnSpc>
                <a:spcPct val="100000"/>
              </a:lnSpc>
              <a:spcBef>
                <a:spcPts val="392"/>
              </a:spcBef>
              <a:spcAft>
                <a:spcPts val="0"/>
              </a:spcAft>
              <a:buClr>
                <a:schemeClr val="dk1"/>
              </a:buClr>
              <a:buSzPct val="100000"/>
              <a:buChar char="–"/>
            </a:pPr>
            <a:r>
              <a:rPr lang="en-US"/>
              <a:t>We recommend the Hack Green Web SDR </a:t>
            </a:r>
            <a:r>
              <a:rPr lang="en-US" u="sng">
                <a:solidFill>
                  <a:schemeClr val="hlink"/>
                </a:solidFill>
                <a:hlinkClick r:id="rId3"/>
              </a:rPr>
              <a:t>http://hackgreensdr.org:8901/</a:t>
            </a:r>
            <a:r>
              <a:rPr lang="en-US"/>
              <a:t> located in a former R.A.F Nuclear bunker!</a:t>
            </a:r>
            <a:endParaRPr/>
          </a:p>
          <a:p>
            <a:pPr indent="-272415" lvl="1" marL="742950" rtl="0" algn="l">
              <a:lnSpc>
                <a:spcPct val="100000"/>
              </a:lnSpc>
              <a:spcBef>
                <a:spcPts val="392"/>
              </a:spcBef>
              <a:spcAft>
                <a:spcPts val="0"/>
              </a:spcAft>
              <a:buClr>
                <a:schemeClr val="dk1"/>
              </a:buClr>
              <a:buSzPct val="100000"/>
              <a:buChar char="–"/>
            </a:pPr>
            <a:r>
              <a:rPr lang="en-US"/>
              <a:t>Web SDR can be used to listen to worldwide commercial radio also</a:t>
            </a:r>
            <a:endParaRPr/>
          </a:p>
          <a:p>
            <a:pPr indent="-232727" lvl="1" marL="742950" rtl="0" algn="l">
              <a:lnSpc>
                <a:spcPct val="100000"/>
              </a:lnSpc>
              <a:spcBef>
                <a:spcPts val="392"/>
              </a:spcBef>
              <a:spcAft>
                <a:spcPts val="0"/>
              </a:spcAft>
              <a:buSzPct val="64285"/>
              <a:buChar char="–"/>
            </a:pPr>
            <a:r>
              <a:rPr lang="en-US"/>
              <a:t>Cheap ATS 20+ radio on Ali express</a:t>
            </a:r>
            <a:endParaRPr/>
          </a:p>
          <a:p>
            <a:pPr indent="-272415" lvl="1" marL="742950" rtl="0" algn="l">
              <a:lnSpc>
                <a:spcPct val="100000"/>
              </a:lnSpc>
              <a:spcBef>
                <a:spcPts val="392"/>
              </a:spcBef>
              <a:spcAft>
                <a:spcPts val="0"/>
              </a:spcAft>
              <a:buClr>
                <a:schemeClr val="dk1"/>
              </a:buClr>
              <a:buSzPct val="100000"/>
              <a:buChar char="–"/>
            </a:pPr>
            <a:r>
              <a:rPr lang="en-US"/>
              <a:t>Amateur radio: people talk to each other, or send 2 way messages, signals not as strong, signals not a clear, no music</a:t>
            </a:r>
            <a:endParaRPr/>
          </a:p>
          <a:p>
            <a:pPr indent="-272415" lvl="1" marL="742950" rtl="0" algn="l">
              <a:lnSpc>
                <a:spcPct val="100000"/>
              </a:lnSpc>
              <a:spcBef>
                <a:spcPts val="392"/>
              </a:spcBef>
              <a:spcAft>
                <a:spcPts val="0"/>
              </a:spcAft>
              <a:buClr>
                <a:schemeClr val="dk1"/>
              </a:buClr>
              <a:buSzPct val="100000"/>
              <a:buChar char="–"/>
            </a:pPr>
            <a:r>
              <a:rPr lang="en-US"/>
              <a:t>Commercial Radio: One way communication, stronger signal, often contains music</a:t>
            </a:r>
            <a:endParaRPr/>
          </a:p>
          <a:p>
            <a:pPr indent="-161290" lvl="1" marL="742950" rtl="0" algn="l">
              <a:lnSpc>
                <a:spcPct val="100000"/>
              </a:lnSpc>
              <a:spcBef>
                <a:spcPts val="392"/>
              </a:spcBef>
              <a:spcAft>
                <a:spcPts val="0"/>
              </a:spcAft>
              <a:buClr>
                <a:schemeClr val="dk1"/>
              </a:buClr>
              <a:buSzPct val="100000"/>
              <a:buNone/>
            </a:pPr>
            <a:r>
              <a:t/>
            </a:r>
            <a:endParaRPr/>
          </a:p>
        </p:txBody>
      </p:sp>
      <p:pic>
        <p:nvPicPr>
          <p:cNvPr id="235" name="Google Shape;235;p15"/>
          <p:cNvPicPr preferRelativeResize="0"/>
          <p:nvPr/>
        </p:nvPicPr>
        <p:blipFill>
          <a:blip r:embed="rId4">
            <a:alphaModFix/>
          </a:blip>
          <a:stretch>
            <a:fillRect/>
          </a:stretch>
        </p:blipFill>
        <p:spPr>
          <a:xfrm>
            <a:off x="7585725" y="1600197"/>
            <a:ext cx="1484400" cy="1981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p:nvPr/>
        </p:nvSpPr>
        <p:spPr>
          <a:xfrm>
            <a:off x="76200" y="923906"/>
            <a:ext cx="6019800" cy="53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rPr>
              <a:t>Why is Amateur Radio a licensed hobby?</a:t>
            </a:r>
            <a:endParaRPr b="1" i="0" sz="1400" u="none" cap="none" strike="noStrike">
              <a:solidFill>
                <a:srgbClr val="000000"/>
              </a:solidFil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Calibri"/>
              <a:buAutoNum type="arabicPeriod"/>
            </a:pPr>
            <a:r>
              <a:rPr b="0" i="0" lang="en-US" sz="2000" u="none" cap="none" strike="noStrike">
                <a:solidFill>
                  <a:srgbClr val="000000"/>
                </a:solidFill>
                <a:latin typeface="Arial"/>
                <a:ea typeface="Arial"/>
                <a:cs typeface="Arial"/>
                <a:sym typeface="Arial"/>
              </a:rPr>
              <a:t>Using radio transmitters can be dangerous.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500"/>
              <a:buFont typeface="Arial"/>
              <a:buChar char="•"/>
            </a:pPr>
            <a:r>
              <a:rPr b="0" i="0" lang="en-US" sz="2000" u="none" cap="none" strike="noStrike">
                <a:solidFill>
                  <a:srgbClr val="000000"/>
                </a:solidFill>
                <a:latin typeface="Arial"/>
                <a:ea typeface="Arial"/>
                <a:cs typeface="Arial"/>
                <a:sym typeface="Arial"/>
              </a:rPr>
              <a:t>Can cause interference to flight control, blue-light services etc.</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1500"/>
              <a:buFont typeface="Arial"/>
              <a:buChar char="•"/>
            </a:pPr>
            <a:r>
              <a:rPr b="0" i="0" lang="en-US" sz="2000" u="none" cap="none" strike="noStrike">
                <a:solidFill>
                  <a:srgbClr val="000000"/>
                </a:solidFill>
                <a:latin typeface="Arial"/>
                <a:ea typeface="Arial"/>
                <a:cs typeface="Arial"/>
                <a:sym typeface="Arial"/>
              </a:rPr>
              <a:t>Can cause shock and burns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Governments want to ensure licensed amateurs know what they are doing!</a:t>
            </a:r>
            <a:endParaRPr b="0" i="0" sz="1400" u="none" cap="none" strike="noStrike">
              <a:solidFill>
                <a:srgbClr val="000000"/>
              </a:solidFill>
              <a:latin typeface="Arial"/>
              <a:ea typeface="Arial"/>
              <a:cs typeface="Arial"/>
              <a:sym typeface="Arial"/>
            </a:endParaRPr>
          </a:p>
          <a:p>
            <a:pPr indent="-247650" lvl="0" marL="342900" marR="0" rtl="0" algn="l">
              <a:lnSpc>
                <a:spcPct val="100000"/>
              </a:lnSpc>
              <a:spcBef>
                <a:spcPts val="0"/>
              </a:spcBef>
              <a:spcAft>
                <a:spcPts val="0"/>
              </a:spcAft>
              <a:buClr>
                <a:srgbClr val="000000"/>
              </a:buClr>
              <a:buSzPts val="1500"/>
              <a:buFont typeface="Calibri"/>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Calibri"/>
              <a:buAutoNum type="arabicPeriod"/>
            </a:pPr>
            <a:r>
              <a:rPr b="0" i="0" lang="en-US" sz="2000" u="none" cap="none" strike="noStrike">
                <a:solidFill>
                  <a:srgbClr val="000000"/>
                </a:solidFill>
                <a:latin typeface="Arial"/>
                <a:ea typeface="Arial"/>
                <a:cs typeface="Arial"/>
                <a:sym typeface="Arial"/>
              </a:rPr>
              <a:t>Licensed amateurs are a very important resources during natural disasters in many countries. Governments need to know who their amateurs are in case of emergencies. Licensed Amateurs often provide back-up communications to cellular, internet and blue light communications in disaster scenarios.</a:t>
            </a:r>
            <a:endParaRPr b="0" i="0" sz="2000" u="none" cap="none" strike="noStrike">
              <a:solidFill>
                <a:srgbClr val="000000"/>
              </a:solidFill>
              <a:latin typeface="Arial"/>
              <a:ea typeface="Arial"/>
              <a:cs typeface="Arial"/>
              <a:sym typeface="Arial"/>
            </a:endParaRPr>
          </a:p>
          <a:p>
            <a:pPr indent="-190589" lvl="0" marL="285840" marR="0" rtl="0" algn="l">
              <a:lnSpc>
                <a:spcPct val="100000"/>
              </a:lnSpc>
              <a:spcBef>
                <a:spcPts val="0"/>
              </a:spcBef>
              <a:spcAft>
                <a:spcPts val="0"/>
              </a:spcAft>
              <a:buClr>
                <a:srgbClr val="000000"/>
              </a:buClr>
              <a:buSzPts val="1500"/>
              <a:buFont typeface="Arial"/>
              <a:buNone/>
            </a:pPr>
            <a:r>
              <a:t/>
            </a:r>
            <a:endParaRPr b="0" i="0" sz="2000" u="none" cap="none" strike="noStrike">
              <a:solidFill>
                <a:schemeClr val="dk1"/>
              </a:solidFill>
              <a:latin typeface="Arial"/>
              <a:ea typeface="Arial"/>
              <a:cs typeface="Arial"/>
              <a:sym typeface="Arial"/>
            </a:endParaRPr>
          </a:p>
        </p:txBody>
      </p:sp>
      <p:pic>
        <p:nvPicPr>
          <p:cNvPr id="242" name="Google Shape;242;p16"/>
          <p:cNvPicPr preferRelativeResize="0"/>
          <p:nvPr/>
        </p:nvPicPr>
        <p:blipFill rotWithShape="1">
          <a:blip r:embed="rId3">
            <a:alphaModFix/>
          </a:blip>
          <a:srcRect b="0" l="0" r="0" t="0"/>
          <a:stretch/>
        </p:blipFill>
        <p:spPr>
          <a:xfrm>
            <a:off x="6155288" y="914401"/>
            <a:ext cx="2836312" cy="2135278"/>
          </a:xfrm>
          <a:prstGeom prst="rect">
            <a:avLst/>
          </a:prstGeom>
          <a:noFill/>
          <a:ln>
            <a:noFill/>
          </a:ln>
        </p:spPr>
      </p:pic>
      <p:pic>
        <p:nvPicPr>
          <p:cNvPr descr="Colorado Hams Provide Disaster ..." id="243" name="Google Shape;243;p16"/>
          <p:cNvPicPr preferRelativeResize="0"/>
          <p:nvPr/>
        </p:nvPicPr>
        <p:blipFill rotWithShape="1">
          <a:blip r:embed="rId4">
            <a:alphaModFix/>
          </a:blip>
          <a:srcRect b="0" l="0" r="0" t="0"/>
          <a:stretch/>
        </p:blipFill>
        <p:spPr>
          <a:xfrm>
            <a:off x="6155289" y="3227584"/>
            <a:ext cx="2836312" cy="1994501"/>
          </a:xfrm>
          <a:prstGeom prst="rect">
            <a:avLst/>
          </a:prstGeom>
          <a:noFill/>
          <a:ln>
            <a:noFill/>
          </a:ln>
        </p:spPr>
      </p:pic>
      <p:sp>
        <p:nvSpPr>
          <p:cNvPr id="244" name="Google Shape;244;p16"/>
          <p:cNvSpPr txBox="1"/>
          <p:nvPr/>
        </p:nvSpPr>
        <p:spPr>
          <a:xfrm>
            <a:off x="0" y="97275"/>
            <a:ext cx="9144000" cy="91440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US" sz="4800" u="none" cap="none" strike="noStrike">
                <a:solidFill>
                  <a:srgbClr val="00B050"/>
                </a:solidFill>
                <a:latin typeface="Calibri"/>
                <a:ea typeface="Calibri"/>
                <a:cs typeface="Calibri"/>
                <a:sym typeface="Calibri"/>
              </a:rPr>
              <a:t>Scouts should know Amateur radio requires a license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7"/>
          <p:cNvPicPr preferRelativeResize="0"/>
          <p:nvPr/>
        </p:nvPicPr>
        <p:blipFill rotWithShape="1">
          <a:blip r:embed="rId3">
            <a:alphaModFix/>
          </a:blip>
          <a:srcRect b="0" l="0" r="0" t="0"/>
          <a:stretch/>
        </p:blipFill>
        <p:spPr>
          <a:xfrm>
            <a:off x="6364126" y="777350"/>
            <a:ext cx="2723350" cy="3429000"/>
          </a:xfrm>
          <a:prstGeom prst="rect">
            <a:avLst/>
          </a:prstGeom>
          <a:noFill/>
          <a:ln>
            <a:noFill/>
          </a:ln>
        </p:spPr>
      </p:pic>
      <p:sp>
        <p:nvSpPr>
          <p:cNvPr id="251" name="Google Shape;251;p17"/>
          <p:cNvSpPr txBox="1"/>
          <p:nvPr/>
        </p:nvSpPr>
        <p:spPr>
          <a:xfrm>
            <a:off x="71876" y="594360"/>
            <a:ext cx="5638800" cy="555793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Many hobbies and sports have their own language words &amp; code for example Scouts have Jamboree’s, woggles, neckers, Moots etc, golf has birdies, bogies, Eagles, holes in one, fades, slices etc.</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36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Because radio reception can be very variable hams regularly use code to help with effective and accurate communication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36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For example: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20"/>
              </a:spcBef>
              <a:spcAft>
                <a:spcPts val="0"/>
              </a:spcAft>
              <a:buClr>
                <a:srgbClr val="7030A0"/>
              </a:buClr>
              <a:buSzPts val="1600"/>
              <a:buFont typeface="Arial"/>
              <a:buChar char="–"/>
            </a:pPr>
            <a:r>
              <a:rPr b="0" i="0" lang="en-US" sz="1600" u="none" cap="none" strike="noStrike">
                <a:solidFill>
                  <a:srgbClr val="7030A0"/>
                </a:solidFill>
                <a:latin typeface="Calibri"/>
                <a:ea typeface="Calibri"/>
                <a:cs typeface="Calibri"/>
                <a:sym typeface="Calibri"/>
              </a:rPr>
              <a:t>We use Q-code, Morse Code, The phonetic Alphabet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20"/>
              </a:spcBef>
              <a:spcAft>
                <a:spcPts val="0"/>
              </a:spcAft>
              <a:buClr>
                <a:srgbClr val="7030A0"/>
              </a:buClr>
              <a:buSzPts val="1600"/>
              <a:buFont typeface="Arial"/>
              <a:buChar char="–"/>
            </a:pPr>
            <a:r>
              <a:rPr b="0" i="0" lang="en-US" sz="1600" u="none" cap="none" strike="noStrike">
                <a:solidFill>
                  <a:srgbClr val="7030A0"/>
                </a:solidFill>
                <a:latin typeface="Calibri"/>
                <a:ea typeface="Calibri"/>
                <a:cs typeface="Calibri"/>
                <a:sym typeface="Calibri"/>
              </a:rPr>
              <a:t>A basic contact is called a QSO!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20"/>
              </a:spcBef>
              <a:spcAft>
                <a:spcPts val="0"/>
              </a:spcAft>
              <a:buClr>
                <a:srgbClr val="7030A0"/>
              </a:buClr>
              <a:buSzPts val="1600"/>
              <a:buFont typeface="Arial"/>
              <a:buChar char="–"/>
            </a:pPr>
            <a:r>
              <a:rPr b="0" i="0" lang="en-US" sz="1600" u="none" cap="none" strike="noStrike">
                <a:solidFill>
                  <a:srgbClr val="7030A0"/>
                </a:solidFill>
                <a:latin typeface="Calibri"/>
                <a:ea typeface="Calibri"/>
                <a:cs typeface="Calibri"/>
                <a:sym typeface="Calibri"/>
              </a:rPr>
              <a:t>To call on the air we say CQ CQ maybe short for Seek You Seek You!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320"/>
              </a:spcBef>
              <a:spcAft>
                <a:spcPts val="0"/>
              </a:spcAft>
              <a:buClr>
                <a:srgbClr val="7030A0"/>
              </a:buClr>
              <a:buSzPts val="1600"/>
              <a:buFont typeface="Arial"/>
              <a:buChar char="–"/>
            </a:pPr>
            <a:r>
              <a:rPr b="0" i="0" lang="en-US" sz="1600" u="none" cap="none" strike="noStrike">
                <a:solidFill>
                  <a:srgbClr val="7030A0"/>
                </a:solidFill>
                <a:latin typeface="Calibri"/>
                <a:ea typeface="Calibri"/>
                <a:cs typeface="Calibri"/>
                <a:sym typeface="Calibri"/>
              </a:rPr>
              <a:t>We use call signs which identify the radio station and country for example EI3ISB EI10JOTA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Would anyone like a go at phonetically spelling and guessing the country of  these following call signs?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FR9AA   IK2VCV VK7AC  DL4TP ZL4AD</a:t>
            </a:r>
            <a:r>
              <a:rPr b="0" i="0" lang="en-US" sz="2000" u="none" cap="none" strike="noStrike">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SP9CQ</a:t>
            </a:r>
            <a:endParaRPr b="1" i="0" sz="2000" u="none" cap="none" strike="noStrike">
              <a:solidFill>
                <a:srgbClr val="7030A0"/>
              </a:solidFill>
              <a:latin typeface="Calibri"/>
              <a:ea typeface="Calibri"/>
              <a:cs typeface="Calibri"/>
              <a:sym typeface="Calibri"/>
            </a:endParaRPr>
          </a:p>
          <a:p>
            <a:pPr indent="-158750" lvl="0" marL="285750" marR="0" rtl="0" algn="l">
              <a:lnSpc>
                <a:spcPct val="100000"/>
              </a:lnSpc>
              <a:spcBef>
                <a:spcPts val="1080"/>
              </a:spcBef>
              <a:spcAft>
                <a:spcPts val="0"/>
              </a:spcAft>
              <a:buClr>
                <a:schemeClr val="dk1"/>
              </a:buClr>
              <a:buSzPts val="2000"/>
              <a:buFont typeface="Arial"/>
              <a:buNone/>
            </a:pPr>
            <a:r>
              <a:t/>
            </a:r>
            <a:endParaRPr b="0" i="0" sz="2000" u="none" cap="none" strike="noStrike">
              <a:solidFill>
                <a:srgbClr val="7030A0"/>
              </a:solidFill>
              <a:latin typeface="Calibri"/>
              <a:ea typeface="Calibri"/>
              <a:cs typeface="Calibri"/>
              <a:sym typeface="Calibri"/>
            </a:endParaRPr>
          </a:p>
        </p:txBody>
      </p:sp>
      <p:sp>
        <p:nvSpPr>
          <p:cNvPr id="252" name="Google Shape;252;p17"/>
          <p:cNvSpPr txBox="1"/>
          <p:nvPr/>
        </p:nvSpPr>
        <p:spPr>
          <a:xfrm>
            <a:off x="5762232" y="4206340"/>
            <a:ext cx="3381768" cy="209288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Q Codes &amp; Shorthand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QSO </a:t>
            </a:r>
            <a:r>
              <a:rPr b="0" i="0" lang="en-US" sz="1400" u="none" cap="none" strike="noStrike">
                <a:solidFill>
                  <a:schemeClr val="dk1"/>
                </a:solidFill>
                <a:latin typeface="Arial"/>
                <a:ea typeface="Arial"/>
                <a:cs typeface="Arial"/>
                <a:sym typeface="Arial"/>
              </a:rPr>
              <a:t>– A call with another station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QSL? </a:t>
            </a:r>
            <a:r>
              <a:rPr b="0" i="0" lang="en-US" sz="1400" u="none" cap="none" strike="noStrike">
                <a:solidFill>
                  <a:schemeClr val="dk1"/>
                </a:solidFill>
                <a:latin typeface="Arial"/>
                <a:ea typeface="Arial"/>
                <a:cs typeface="Arial"/>
                <a:sym typeface="Arial"/>
              </a:rPr>
              <a:t>– Can you hear 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QSL QSL </a:t>
            </a:r>
            <a:r>
              <a:rPr b="0" i="0" lang="en-US" sz="1400" u="none" cap="none" strike="noStrike">
                <a:solidFill>
                  <a:schemeClr val="dk1"/>
                </a:solidFill>
                <a:latin typeface="Arial"/>
                <a:ea typeface="Arial"/>
                <a:cs typeface="Arial"/>
                <a:sym typeface="Arial"/>
              </a:rPr>
              <a:t>– Yes I heard you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Your </a:t>
            </a:r>
            <a:r>
              <a:rPr b="1" i="0" lang="en-US" sz="1400" u="none" cap="none" strike="noStrike">
                <a:solidFill>
                  <a:schemeClr val="dk1"/>
                </a:solidFill>
                <a:latin typeface="Arial"/>
                <a:ea typeface="Arial"/>
                <a:cs typeface="Arial"/>
                <a:sym typeface="Arial"/>
              </a:rPr>
              <a:t>QTH </a:t>
            </a:r>
            <a:r>
              <a:rPr b="0" i="0" lang="en-US" sz="1400" u="none" cap="none" strike="noStrike">
                <a:solidFill>
                  <a:schemeClr val="dk1"/>
                </a:solidFill>
                <a:latin typeface="Arial"/>
                <a:ea typeface="Arial"/>
                <a:cs typeface="Arial"/>
                <a:sym typeface="Arial"/>
              </a:rPr>
              <a:t>– Your Location – Dublin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QRZ</a:t>
            </a:r>
            <a:r>
              <a:rPr b="0" i="0" lang="en-US" sz="1400" u="none" cap="none" strike="noStrike">
                <a:solidFill>
                  <a:schemeClr val="dk1"/>
                </a:solidFill>
                <a:latin typeface="Arial"/>
                <a:ea typeface="Arial"/>
                <a:cs typeface="Arial"/>
                <a:sym typeface="Arial"/>
              </a:rPr>
              <a:t>? – Who is calling 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73 </a:t>
            </a:r>
            <a:r>
              <a:rPr b="0" i="0" lang="en-US" sz="1400" u="none" cap="none" strike="noStrike">
                <a:solidFill>
                  <a:schemeClr val="dk1"/>
                </a:solidFill>
                <a:latin typeface="Arial"/>
                <a:ea typeface="Arial"/>
                <a:cs typeface="Arial"/>
                <a:sym typeface="Arial"/>
              </a:rPr>
              <a:t>– Best wishes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You are 59 </a:t>
            </a:r>
            <a:r>
              <a:rPr b="0" i="0" lang="en-US" sz="1400" u="none" cap="none" strike="noStrike">
                <a:solidFill>
                  <a:schemeClr val="dk1"/>
                </a:solidFill>
                <a:latin typeface="Arial"/>
                <a:ea typeface="Arial"/>
                <a:cs typeface="Arial"/>
                <a:sym typeface="Arial"/>
              </a:rPr>
              <a:t>– I Hear you loud and clear</a:t>
            </a:r>
            <a:endParaRPr b="0" i="0" sz="1400" u="none" cap="none" strike="noStrike">
              <a:solidFill>
                <a:srgbClr val="000000"/>
              </a:solidFill>
              <a:latin typeface="Arial"/>
              <a:ea typeface="Arial"/>
              <a:cs typeface="Arial"/>
              <a:sym typeface="Arial"/>
            </a:endParaRPr>
          </a:p>
        </p:txBody>
      </p:sp>
      <p:sp>
        <p:nvSpPr>
          <p:cNvPr id="253" name="Google Shape;253;p17"/>
          <p:cNvSpPr txBox="1"/>
          <p:nvPr/>
        </p:nvSpPr>
        <p:spPr>
          <a:xfrm>
            <a:off x="85974" y="0"/>
            <a:ext cx="9001500" cy="914400"/>
          </a:xfrm>
          <a:prstGeom prst="rect">
            <a:avLst/>
          </a:prstGeom>
          <a:noFill/>
          <a:ln>
            <a:noFill/>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rgbClr val="000000"/>
              </a:buClr>
              <a:buSzPct val="100000"/>
              <a:buFont typeface="Arial"/>
              <a:buNone/>
            </a:pPr>
            <a:r>
              <a:rPr b="1" i="0" lang="en-US" sz="4800" u="none" cap="none" strike="noStrike">
                <a:solidFill>
                  <a:srgbClr val="00B050"/>
                </a:solidFill>
                <a:latin typeface="Calibri"/>
                <a:ea typeface="Calibri"/>
                <a:cs typeface="Calibri"/>
                <a:sym typeface="Calibri"/>
              </a:rPr>
              <a:t>Scouts should know </a:t>
            </a:r>
            <a:r>
              <a:rPr b="1" lang="en-US" sz="4800">
                <a:solidFill>
                  <a:srgbClr val="00B050"/>
                </a:solidFill>
                <a:latin typeface="Calibri"/>
                <a:ea typeface="Calibri"/>
                <a:cs typeface="Calibri"/>
                <a:sym typeface="Calibri"/>
              </a:rPr>
              <a:t>the</a:t>
            </a:r>
            <a:r>
              <a:rPr b="1" i="0" lang="en-US" sz="4800" u="none" cap="none" strike="noStrike">
                <a:solidFill>
                  <a:srgbClr val="00B050"/>
                </a:solidFill>
                <a:latin typeface="Calibri"/>
                <a:ea typeface="Calibri"/>
                <a:cs typeface="Calibri"/>
                <a:sym typeface="Calibri"/>
              </a:rPr>
              <a:t> language of radio</a:t>
            </a:r>
            <a:endParaRPr b="0" i="0" sz="1400" u="none" cap="none" strike="noStrike">
              <a:solidFill>
                <a:srgbClr val="000000"/>
              </a:solidFill>
              <a:latin typeface="Arial"/>
              <a:ea typeface="Arial"/>
              <a:cs typeface="Arial"/>
              <a:sym typeface="Arial"/>
            </a:endParaRPr>
          </a:p>
        </p:txBody>
      </p:sp>
      <p:pic>
        <p:nvPicPr>
          <p:cNvPr id="254" name="Google Shape;254;p17"/>
          <p:cNvPicPr preferRelativeResize="0"/>
          <p:nvPr/>
        </p:nvPicPr>
        <p:blipFill>
          <a:blip r:embed="rId4">
            <a:alphaModFix/>
          </a:blip>
          <a:stretch>
            <a:fillRect/>
          </a:stretch>
        </p:blipFill>
        <p:spPr>
          <a:xfrm>
            <a:off x="5893138" y="2358500"/>
            <a:ext cx="2466975" cy="184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8"/>
          <p:cNvSpPr/>
          <p:nvPr/>
        </p:nvSpPr>
        <p:spPr>
          <a:xfrm>
            <a:off x="819635" y="905294"/>
            <a:ext cx="7368459" cy="724871"/>
          </a:xfrm>
          <a:prstGeom prst="rect">
            <a:avLst/>
          </a:prstGeom>
          <a:noFill/>
          <a:ln>
            <a:noFill/>
          </a:ln>
        </p:spPr>
        <p:txBody>
          <a:bodyPr anchorCtr="0" anchor="t" bIns="39700" lIns="79400" spcFirstLastPara="1" rIns="79400" wrap="square" tIns="39700">
            <a:noAutofit/>
          </a:bodyPr>
          <a:lstStyle/>
          <a:p>
            <a:pPr indent="0" lvl="0" marL="0" marR="0" rtl="0" algn="l">
              <a:lnSpc>
                <a:spcPct val="100000"/>
              </a:lnSpc>
              <a:spcBef>
                <a:spcPts val="0"/>
              </a:spcBef>
              <a:spcAft>
                <a:spcPts val="0"/>
              </a:spcAft>
              <a:buClr>
                <a:srgbClr val="000000"/>
              </a:buClr>
              <a:buSzPts val="1588"/>
              <a:buFont typeface="Arial"/>
              <a:buNone/>
            </a:pPr>
            <a:r>
              <a:t/>
            </a:r>
            <a:endParaRPr b="0" i="0" sz="1588"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88"/>
              <a:buFont typeface="Arial"/>
              <a:buNone/>
            </a:pPr>
            <a:r>
              <a:t/>
            </a:r>
            <a:endParaRPr b="0" i="0" sz="1588" u="none" cap="none" strike="noStrike">
              <a:solidFill>
                <a:srgbClr val="000000"/>
              </a:solidFill>
              <a:latin typeface="Arial"/>
              <a:ea typeface="Arial"/>
              <a:cs typeface="Arial"/>
              <a:sym typeface="Arial"/>
            </a:endParaRPr>
          </a:p>
        </p:txBody>
      </p:sp>
      <p:sp>
        <p:nvSpPr>
          <p:cNvPr id="260" name="Google Shape;260;p18"/>
          <p:cNvSpPr/>
          <p:nvPr/>
        </p:nvSpPr>
        <p:spPr>
          <a:xfrm>
            <a:off x="738318" y="6532412"/>
            <a:ext cx="803012" cy="205200"/>
          </a:xfrm>
          <a:prstGeom prst="rect">
            <a:avLst/>
          </a:prstGeom>
          <a:noFill/>
          <a:ln>
            <a:noFill/>
          </a:ln>
        </p:spPr>
        <p:txBody>
          <a:bodyPr anchorCtr="0" anchor="t" bIns="20000" lIns="20000" spcFirstLastPara="1" rIns="20000" wrap="square" tIns="20000">
            <a:noAutofit/>
          </a:bodyPr>
          <a:lstStyle/>
          <a:p>
            <a:pPr indent="0" lvl="0" marL="0" marR="0" rtl="0" algn="ctr">
              <a:lnSpc>
                <a:spcPct val="100000"/>
              </a:lnSpc>
              <a:spcBef>
                <a:spcPts val="0"/>
              </a:spcBef>
              <a:spcAft>
                <a:spcPts val="0"/>
              </a:spcAft>
              <a:buClr>
                <a:srgbClr val="000000"/>
              </a:buClr>
              <a:buSzPts val="1235"/>
              <a:buFont typeface="Arial"/>
              <a:buNone/>
            </a:pPr>
            <a:fld id="{00000000-1234-1234-1234-123412341234}" type="slidenum">
              <a:rPr b="0" i="0" lang="en-US" sz="1235" u="none" cap="none" strike="noStrike">
                <a:solidFill>
                  <a:srgbClr val="000000"/>
                </a:solidFill>
                <a:latin typeface="Times New Roman"/>
                <a:ea typeface="Times New Roman"/>
                <a:cs typeface="Times New Roman"/>
                <a:sym typeface="Times New Roman"/>
              </a:rPr>
              <a:t>‹#›</a:t>
            </a:fld>
            <a:endParaRPr b="0" i="0" sz="1588" u="none" cap="none" strike="noStrike">
              <a:solidFill>
                <a:srgbClr val="000000"/>
              </a:solidFill>
              <a:latin typeface="Arial"/>
              <a:ea typeface="Arial"/>
              <a:cs typeface="Arial"/>
              <a:sym typeface="Arial"/>
            </a:endParaRPr>
          </a:p>
        </p:txBody>
      </p:sp>
      <p:sp>
        <p:nvSpPr>
          <p:cNvPr id="261" name="Google Shape;261;p18"/>
          <p:cNvSpPr txBox="1"/>
          <p:nvPr/>
        </p:nvSpPr>
        <p:spPr>
          <a:xfrm>
            <a:off x="362435" y="826911"/>
            <a:ext cx="8686800" cy="218521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Morse code, often refered to as “CW” (Continuous Wave) is named after it’s inventor Samuel Morse is a way of sending messages efficiently using simple communications devices.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first digital signalling system</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Morse code is made up of “dit” (dot) and “dah” (dash).</a:t>
            </a:r>
            <a:r>
              <a:rPr b="0" i="0" lang="en-US" sz="14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The duration of a dah is three times the duration of a dit.  </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4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Below is a list of morse codes for the alphabet, numbers and punctuation.</a:t>
            </a:r>
            <a:endParaRPr b="0" i="0" sz="1400" u="none" cap="none" strike="noStrike">
              <a:solidFill>
                <a:schemeClr val="dk1"/>
              </a:solidFill>
              <a:latin typeface="Calibri"/>
              <a:ea typeface="Calibri"/>
              <a:cs typeface="Calibri"/>
              <a:sym typeface="Calibri"/>
            </a:endParaRPr>
          </a:p>
        </p:txBody>
      </p:sp>
      <p:pic>
        <p:nvPicPr>
          <p:cNvPr descr="CodeBug – Morse Code Alphabet" id="262" name="Google Shape;262;p18"/>
          <p:cNvPicPr preferRelativeResize="0"/>
          <p:nvPr/>
        </p:nvPicPr>
        <p:blipFill rotWithShape="1">
          <a:blip r:embed="rId3">
            <a:alphaModFix/>
          </a:blip>
          <a:srcRect b="0" l="0" r="0" t="0"/>
          <a:stretch/>
        </p:blipFill>
        <p:spPr>
          <a:xfrm>
            <a:off x="2590800" y="3213843"/>
            <a:ext cx="2946400" cy="2768600"/>
          </a:xfrm>
          <a:prstGeom prst="rect">
            <a:avLst/>
          </a:prstGeom>
          <a:noFill/>
          <a:ln>
            <a:noFill/>
          </a:ln>
        </p:spPr>
      </p:pic>
      <p:sp>
        <p:nvSpPr>
          <p:cNvPr id="263" name="Google Shape;263;p18"/>
          <p:cNvSpPr txBox="1"/>
          <p:nvPr/>
        </p:nvSpPr>
        <p:spPr>
          <a:xfrm>
            <a:off x="94765" y="141878"/>
            <a:ext cx="8229600" cy="914400"/>
          </a:xfrm>
          <a:prstGeom prst="rect">
            <a:avLst/>
          </a:prstGeom>
          <a:noFill/>
          <a:ln>
            <a:noFill/>
          </a:ln>
        </p:spPr>
        <p:txBody>
          <a:bodyPr anchorCtr="0" anchor="t" bIns="45700" lIns="91425" spcFirstLastPara="1" rIns="91425" wrap="square" tIns="45700">
            <a:normAutofit fontScale="675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US" sz="4800" u="none" cap="none" strike="noStrike">
                <a:solidFill>
                  <a:srgbClr val="00B050"/>
                </a:solidFill>
                <a:latin typeface="Calibri"/>
                <a:ea typeface="Calibri"/>
                <a:cs typeface="Calibri"/>
                <a:sym typeface="Calibri"/>
              </a:rPr>
              <a:t>Scouts should know what CW/Morse code 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ph type="title"/>
          </p:nvPr>
        </p:nvSpPr>
        <p:spPr>
          <a:xfrm>
            <a:off x="457200" y="238885"/>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solidFill>
                  <a:srgbClr val="00B050"/>
                </a:solidFill>
              </a:rPr>
              <a:t>I can spell my name using the phonetic alphabet </a:t>
            </a:r>
            <a:endParaRPr/>
          </a:p>
        </p:txBody>
      </p:sp>
      <p:sp>
        <p:nvSpPr>
          <p:cNvPr id="269" name="Google Shape;269;p19"/>
          <p:cNvSpPr txBox="1"/>
          <p:nvPr>
            <p:ph idx="1" type="body"/>
          </p:nvPr>
        </p:nvSpPr>
        <p:spPr>
          <a:xfrm>
            <a:off x="173517" y="1401102"/>
            <a:ext cx="8970483" cy="38099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3200"/>
              <a:buChar char="•"/>
            </a:pPr>
            <a:r>
              <a:rPr lang="en-US">
                <a:solidFill>
                  <a:srgbClr val="0070C0"/>
                </a:solidFill>
              </a:rPr>
              <a:t>Scouts should be familiar with the phonetic alphabet and be able to spell their name using it.</a:t>
            </a:r>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There are a variety of games that can be used to teach this skill</a:t>
            </a:r>
            <a:endParaRPr/>
          </a:p>
        </p:txBody>
      </p:sp>
      <p:pic>
        <p:nvPicPr>
          <p:cNvPr id="270" name="Google Shape;270;p19"/>
          <p:cNvPicPr preferRelativeResize="0"/>
          <p:nvPr/>
        </p:nvPicPr>
        <p:blipFill rotWithShape="1">
          <a:blip r:embed="rId3">
            <a:alphaModFix/>
          </a:blip>
          <a:srcRect b="0" l="0" r="0" t="0"/>
          <a:stretch/>
        </p:blipFill>
        <p:spPr>
          <a:xfrm>
            <a:off x="173517" y="3622728"/>
            <a:ext cx="5124450" cy="952500"/>
          </a:xfrm>
          <a:prstGeom prst="rect">
            <a:avLst/>
          </a:prstGeom>
          <a:noFill/>
          <a:ln>
            <a:noFill/>
          </a:ln>
        </p:spPr>
      </p:pic>
      <p:pic>
        <p:nvPicPr>
          <p:cNvPr id="271" name="Google Shape;271;p19"/>
          <p:cNvPicPr preferRelativeResize="0"/>
          <p:nvPr/>
        </p:nvPicPr>
        <p:blipFill rotWithShape="1">
          <a:blip r:embed="rId4">
            <a:alphaModFix/>
          </a:blip>
          <a:srcRect b="0" l="0" r="0" t="0"/>
          <a:stretch/>
        </p:blipFill>
        <p:spPr>
          <a:xfrm>
            <a:off x="4502213" y="4823045"/>
            <a:ext cx="4152900" cy="83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Today’s Agenda</a:t>
            </a:r>
            <a:endParaRPr/>
          </a:p>
        </p:txBody>
      </p:sp>
      <p:graphicFrame>
        <p:nvGraphicFramePr>
          <p:cNvPr id="81" name="Google Shape;81;p2"/>
          <p:cNvGraphicFramePr/>
          <p:nvPr/>
        </p:nvGraphicFramePr>
        <p:xfrm>
          <a:off x="73572" y="914400"/>
          <a:ext cx="3000000" cy="3000000"/>
        </p:xfrm>
        <a:graphic>
          <a:graphicData uri="http://schemas.openxmlformats.org/drawingml/2006/table">
            <a:tbl>
              <a:tblPr>
                <a:noFill/>
                <a:tableStyleId>{3FC6A3AC-C847-4423-AC68-2DD3C5C2D0B1}</a:tableStyleId>
              </a:tblPr>
              <a:tblGrid>
                <a:gridCol w="1369850"/>
                <a:gridCol w="7072275"/>
                <a:gridCol w="628325"/>
              </a:tblGrid>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Time</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Topic</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Lead</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09.</a:t>
                      </a:r>
                      <a:r>
                        <a:rPr b="1" lang="en-US" sz="1600">
                          <a:solidFill>
                            <a:schemeClr val="dk1"/>
                          </a:solidFill>
                        </a:rPr>
                        <a:t>45</a:t>
                      </a:r>
                      <a:r>
                        <a:rPr b="1" i="0" lang="en-US" sz="1600" u="none" cap="none" strike="noStrike">
                          <a:solidFill>
                            <a:schemeClr val="dk1"/>
                          </a:solidFill>
                          <a:latin typeface="Arial"/>
                          <a:ea typeface="Arial"/>
                          <a:cs typeface="Arial"/>
                          <a:sym typeface="Arial"/>
                        </a:rPr>
                        <a:t>-10.00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Registration, Tea and coffee, introductions</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ALL</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10.00 - 10.20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Introduction to Radio Scouting &amp; JOTA-JOTI</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rowSpan="3">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JH</a:t>
                      </a:r>
                      <a:endParaRPr sz="1400" u="none" cap="none" strike="noStrike"/>
                    </a:p>
                  </a:txBody>
                  <a:tcPr marT="7150" marB="0" marR="7150" marL="71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Radio Scouting </a:t>
                      </a:r>
                      <a:r>
                        <a:rPr b="1" lang="en-US" sz="1600">
                          <a:solidFill>
                            <a:schemeClr val="dk1"/>
                          </a:solidFill>
                        </a:rPr>
                        <a:t>Ireland's</a:t>
                      </a:r>
                      <a:r>
                        <a:rPr b="1" i="0" lang="en-US" sz="1600" u="none" cap="none" strike="noStrike">
                          <a:solidFill>
                            <a:schemeClr val="dk1"/>
                          </a:solidFill>
                          <a:latin typeface="Arial"/>
                          <a:ea typeface="Arial"/>
                          <a:cs typeface="Arial"/>
                          <a:sym typeface="Arial"/>
                        </a:rPr>
                        <a:t> role &amp; Radio adventure skills program pilot</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vMerge="1"/>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Introduction to Ham Radio</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vMerge="1"/>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10.20 - 11.00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Radio scouting stage 1</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AW</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11.00 - 11.15</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Break</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11.15 - 12.00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Simple radio activities: X's &amp; O's,  Hang Man games</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ALL</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12.00 - 13.15</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Lunch</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13.15 -14.15</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Radio code hunt Game</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AC</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14.15 - 15.15</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Radio scouting Stage 2</a:t>
                      </a:r>
                      <a:endParaRPr b="1"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rtl="0" algn="l">
                        <a:spcBef>
                          <a:spcPts val="0"/>
                        </a:spcBef>
                        <a:spcAft>
                          <a:spcPts val="0"/>
                        </a:spcAft>
                        <a:buNone/>
                      </a:pPr>
                      <a:r>
                        <a:rPr b="1" lang="en-US" sz="1600"/>
                        <a:t>JH</a:t>
                      </a:r>
                      <a:endParaRPr b="1" sz="1600"/>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15.15- 16.00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Electric circuit and compass activity, Mission Impossible HF radio game</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All</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r h="31567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16.00-16.30</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dk1"/>
                          </a:solidFill>
                        </a:rPr>
                        <a:t>Wrap up, </a:t>
                      </a:r>
                      <a:r>
                        <a:rPr b="1" i="0" lang="en-US" sz="1600" u="none" cap="none" strike="noStrike">
                          <a:solidFill>
                            <a:schemeClr val="dk1"/>
                          </a:solidFill>
                          <a:latin typeface="Arial"/>
                          <a:ea typeface="Arial"/>
                          <a:cs typeface="Arial"/>
                          <a:sym typeface="Arial"/>
                        </a:rPr>
                        <a:t>Q&amp;A and feedback</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All</a:t>
                      </a:r>
                      <a:endParaRPr sz="1400" u="none" cap="none" strike="noStrike"/>
                    </a:p>
                  </a:txBody>
                  <a:tcPr marT="7150" marB="0" marR="7150" marL="71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alpha val="40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22cebb8909_0_0"/>
          <p:cNvSpPr txBox="1"/>
          <p:nvPr>
            <p:ph type="title"/>
          </p:nvPr>
        </p:nvSpPr>
        <p:spPr>
          <a:xfrm>
            <a:off x="457200" y="238885"/>
            <a:ext cx="82296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29166"/>
              <a:buNone/>
            </a:pPr>
            <a:r>
              <a:rPr lang="en-US">
                <a:solidFill>
                  <a:srgbClr val="00B050"/>
                </a:solidFill>
              </a:rPr>
              <a:t>Demo - How to use a Walkie Talkie</a:t>
            </a:r>
            <a:endParaRPr/>
          </a:p>
        </p:txBody>
      </p:sp>
      <p:sp>
        <p:nvSpPr>
          <p:cNvPr id="277" name="Google Shape;277;g322cebb8909_0_0"/>
          <p:cNvSpPr txBox="1"/>
          <p:nvPr>
            <p:ph idx="1" type="body"/>
          </p:nvPr>
        </p:nvSpPr>
        <p:spPr>
          <a:xfrm>
            <a:off x="173400" y="483425"/>
            <a:ext cx="8970600" cy="421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0C0"/>
              </a:buClr>
              <a:buSzPts val="3200"/>
              <a:buNone/>
            </a:pPr>
            <a:r>
              <a:t/>
            </a:r>
            <a:endParaRPr/>
          </a:p>
          <a:p>
            <a:pPr indent="0" lvl="0" marL="0" rtl="0" algn="l">
              <a:lnSpc>
                <a:spcPct val="100000"/>
              </a:lnSpc>
              <a:spcBef>
                <a:spcPts val="480"/>
              </a:spcBef>
              <a:spcAft>
                <a:spcPts val="0"/>
              </a:spcAft>
              <a:buClr>
                <a:schemeClr val="dk1"/>
              </a:buClr>
              <a:buSzPts val="2400"/>
              <a:buNone/>
            </a:pPr>
            <a:r>
              <a:t/>
            </a:r>
            <a:endParaRPr sz="2400">
              <a:solidFill>
                <a:srgbClr val="0070C0"/>
              </a:solidFill>
              <a:latin typeface="Calibri"/>
              <a:ea typeface="Calibri"/>
              <a:cs typeface="Calibri"/>
              <a:sym typeface="Calibri"/>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PTT - Push to talk button - wait 1 second before talking/Calling CQ</a:t>
            </a:r>
            <a:endParaRPr>
              <a:solidFill>
                <a:srgbClr val="0070C0"/>
              </a:solidFill>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Introduce yourself to the other side - Name - Spell phonetically - Name</a:t>
            </a:r>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Say ‘over’ after each transmission</a:t>
            </a:r>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Say “again again, over ” if you need then to repeat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0"/>
          <p:cNvSpPr txBox="1"/>
          <p:nvPr>
            <p:ph type="title"/>
          </p:nvPr>
        </p:nvSpPr>
        <p:spPr>
          <a:xfrm>
            <a:off x="457200" y="238885"/>
            <a:ext cx="82296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a:solidFill>
                  <a:srgbClr val="00B050"/>
                </a:solidFill>
              </a:rPr>
              <a:t>Lets play! – Learn by doing</a:t>
            </a:r>
            <a:endParaRPr/>
          </a:p>
        </p:txBody>
      </p:sp>
      <p:sp>
        <p:nvSpPr>
          <p:cNvPr id="283" name="Google Shape;283;p20"/>
          <p:cNvSpPr txBox="1"/>
          <p:nvPr>
            <p:ph idx="1" type="body"/>
          </p:nvPr>
        </p:nvSpPr>
        <p:spPr>
          <a:xfrm>
            <a:off x="173517" y="1256150"/>
            <a:ext cx="8970600" cy="198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0C0"/>
              </a:buClr>
              <a:buSzPts val="3200"/>
              <a:buNone/>
            </a:pPr>
            <a:r>
              <a:rPr lang="en-US" sz="3200">
                <a:solidFill>
                  <a:srgbClr val="0070C0"/>
                </a:solidFill>
                <a:latin typeface="Calibri"/>
                <a:ea typeface="Calibri"/>
                <a:cs typeface="Calibri"/>
                <a:sym typeface="Calibri"/>
              </a:rPr>
              <a:t>Pair into groups of two or more, read the game instructions and have some fun while learning to use the walkie talkies, sometimes </a:t>
            </a:r>
            <a:r>
              <a:rPr lang="en-US">
                <a:solidFill>
                  <a:srgbClr val="0070C0"/>
                </a:solidFill>
              </a:rPr>
              <a:t>referred</a:t>
            </a:r>
            <a:r>
              <a:rPr lang="en-US" sz="3200">
                <a:solidFill>
                  <a:srgbClr val="0070C0"/>
                </a:solidFill>
                <a:latin typeface="Calibri"/>
                <a:ea typeface="Calibri"/>
                <a:cs typeface="Calibri"/>
                <a:sym typeface="Calibri"/>
              </a:rPr>
              <a:t> to as handie talkies!</a:t>
            </a:r>
            <a:endParaRPr/>
          </a:p>
          <a:p>
            <a:pPr indent="0" lvl="0" marL="0" rtl="0" algn="l">
              <a:lnSpc>
                <a:spcPct val="100000"/>
              </a:lnSpc>
              <a:spcBef>
                <a:spcPts val="480"/>
              </a:spcBef>
              <a:spcAft>
                <a:spcPts val="0"/>
              </a:spcAft>
              <a:buClr>
                <a:schemeClr val="dk1"/>
              </a:buClr>
              <a:buSzPts val="2400"/>
              <a:buNone/>
            </a:pPr>
            <a:r>
              <a:t/>
            </a:r>
            <a:endParaRPr sz="1700">
              <a:solidFill>
                <a:srgbClr val="0070C0"/>
              </a:solidFill>
              <a:latin typeface="Calibri"/>
              <a:ea typeface="Calibri"/>
              <a:cs typeface="Calibri"/>
              <a:sym typeface="Calibri"/>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X’s &amp; O’s</a:t>
            </a:r>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Hangman</a:t>
            </a:r>
            <a:endParaRPr/>
          </a:p>
          <a:p>
            <a:pPr indent="-342900" lvl="0" marL="342900" rtl="0" algn="l">
              <a:lnSpc>
                <a:spcPct val="100000"/>
              </a:lnSpc>
              <a:spcBef>
                <a:spcPts val="640"/>
              </a:spcBef>
              <a:spcAft>
                <a:spcPts val="0"/>
              </a:spcAft>
              <a:buClr>
                <a:srgbClr val="0070C0"/>
              </a:buClr>
              <a:buSzPts val="3200"/>
              <a:buChar char="•"/>
            </a:pPr>
            <a:r>
              <a:rPr lang="en-US">
                <a:solidFill>
                  <a:srgbClr val="0070C0"/>
                </a:solidFill>
              </a:rPr>
              <a:t>Lego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g31706c5b47b_1_53"/>
          <p:cNvPicPr preferRelativeResize="0"/>
          <p:nvPr/>
        </p:nvPicPr>
        <p:blipFill>
          <a:blip r:embed="rId3">
            <a:alphaModFix/>
          </a:blip>
          <a:stretch>
            <a:fillRect/>
          </a:stretch>
        </p:blipFill>
        <p:spPr>
          <a:xfrm>
            <a:off x="0" y="0"/>
            <a:ext cx="9144000" cy="6858000"/>
          </a:xfrm>
          <a:prstGeom prst="rect">
            <a:avLst/>
          </a:prstGeom>
          <a:noFill/>
          <a:ln>
            <a:noFill/>
          </a:ln>
        </p:spPr>
      </p:pic>
      <p:sp>
        <p:nvSpPr>
          <p:cNvPr id="289" name="Google Shape;289;g31706c5b47b_1_53"/>
          <p:cNvSpPr txBox="1"/>
          <p:nvPr>
            <p:ph idx="1" type="body"/>
          </p:nvPr>
        </p:nvSpPr>
        <p:spPr>
          <a:xfrm>
            <a:off x="261225" y="604875"/>
            <a:ext cx="6753900" cy="53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70C0"/>
              </a:buClr>
              <a:buSzPts val="3200"/>
              <a:buNone/>
            </a:pPr>
            <a:r>
              <a:rPr b="1" lang="en-US" sz="2700">
                <a:solidFill>
                  <a:schemeClr val="lt1"/>
                </a:solidFill>
              </a:rPr>
              <a:t>Pair into groups of two or more, </a:t>
            </a:r>
            <a:r>
              <a:rPr b="1" lang="en-US" sz="2700">
                <a:solidFill>
                  <a:schemeClr val="lt1"/>
                </a:solidFill>
              </a:rPr>
              <a:t>to play!</a:t>
            </a:r>
            <a:r>
              <a:rPr b="1" lang="en-US" sz="2700">
                <a:solidFill>
                  <a:schemeClr val="lt1"/>
                </a:solidFill>
              </a:rPr>
              <a:t> </a:t>
            </a:r>
            <a:endParaRPr b="1" sz="2700">
              <a:solidFill>
                <a:schemeClr val="lt1"/>
              </a:solidFill>
            </a:endParaRPr>
          </a:p>
        </p:txBody>
      </p:sp>
      <p:sp>
        <p:nvSpPr>
          <p:cNvPr id="290" name="Google Shape;290;g31706c5b47b_1_53"/>
          <p:cNvSpPr txBox="1"/>
          <p:nvPr>
            <p:ph type="title"/>
          </p:nvPr>
        </p:nvSpPr>
        <p:spPr>
          <a:xfrm>
            <a:off x="59075" y="-57825"/>
            <a:ext cx="9144000" cy="772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31111"/>
              <a:buNone/>
            </a:pPr>
            <a:r>
              <a:rPr lang="en-US" sz="4500">
                <a:solidFill>
                  <a:srgbClr val="CFE2F3"/>
                </a:solidFill>
              </a:rPr>
              <a:t>Lets playmore! – Learn by doing</a:t>
            </a:r>
            <a:endParaRPr sz="4500">
              <a:solidFill>
                <a:srgbClr val="CFE2F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31706c5b47b_1_48"/>
          <p:cNvSpPr txBox="1"/>
          <p:nvPr>
            <p:ph type="title"/>
          </p:nvPr>
        </p:nvSpPr>
        <p:spPr>
          <a:xfrm>
            <a:off x="716975" y="2591260"/>
            <a:ext cx="82296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a:solidFill>
                  <a:srgbClr val="00B050"/>
                </a:solidFill>
              </a:rPr>
              <a:t>Lunch Break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22ba4dbb53_0_1"/>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Stage 1 - Competency Statements</a:t>
            </a:r>
            <a:endParaRPr sz="4400"/>
          </a:p>
          <a:p>
            <a:pPr indent="0" lvl="0" marL="0" rtl="0" algn="ctr">
              <a:lnSpc>
                <a:spcPct val="100000"/>
              </a:lnSpc>
              <a:spcBef>
                <a:spcPts val="0"/>
              </a:spcBef>
              <a:spcAft>
                <a:spcPts val="0"/>
              </a:spcAft>
              <a:buSzPts val="1400"/>
              <a:buNone/>
            </a:pPr>
            <a:r>
              <a:rPr lang="en-US" sz="4400"/>
              <a:t>Review</a:t>
            </a:r>
            <a:endParaRPr sz="4400"/>
          </a:p>
        </p:txBody>
      </p:sp>
      <p:grpSp>
        <p:nvGrpSpPr>
          <p:cNvPr id="301" name="Google Shape;301;g322ba4dbb53_0_1"/>
          <p:cNvGrpSpPr/>
          <p:nvPr/>
        </p:nvGrpSpPr>
        <p:grpSpPr>
          <a:xfrm>
            <a:off x="395350" y="1068575"/>
            <a:ext cx="8120146" cy="4632959"/>
            <a:chOff x="0" y="1777"/>
            <a:chExt cx="7886700" cy="4111242"/>
          </a:xfrm>
        </p:grpSpPr>
        <p:sp>
          <p:nvSpPr>
            <p:cNvPr id="302" name="Google Shape;302;g322ba4dbb53_0_1"/>
            <p:cNvSpPr/>
            <p:nvPr/>
          </p:nvSpPr>
          <p:spPr>
            <a:xfrm>
              <a:off x="0" y="1777"/>
              <a:ext cx="7886700" cy="575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322ba4dbb53_0_1"/>
            <p:cNvSpPr txBox="1"/>
            <p:nvPr/>
          </p:nvSpPr>
          <p:spPr>
            <a:xfrm>
              <a:off x="28093" y="29870"/>
              <a:ext cx="7830600" cy="5193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can name the things I know that use radio waves  </a:t>
              </a:r>
              <a:endParaRPr b="0" i="0" sz="1400" u="none" cap="none" strike="noStrike">
                <a:solidFill>
                  <a:srgbClr val="000000"/>
                </a:solidFill>
                <a:latin typeface="Arial"/>
                <a:ea typeface="Arial"/>
                <a:cs typeface="Arial"/>
                <a:sym typeface="Arial"/>
              </a:endParaRPr>
            </a:p>
          </p:txBody>
        </p:sp>
        <p:sp>
          <p:nvSpPr>
            <p:cNvPr id="304" name="Google Shape;304;g322ba4dbb53_0_1"/>
            <p:cNvSpPr/>
            <p:nvPr/>
          </p:nvSpPr>
          <p:spPr>
            <a:xfrm>
              <a:off x="0" y="591068"/>
              <a:ext cx="7886700" cy="575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322ba4dbb53_0_1"/>
            <p:cNvSpPr txBox="1"/>
            <p:nvPr/>
          </p:nvSpPr>
          <p:spPr>
            <a:xfrm>
              <a:off x="28093" y="619161"/>
              <a:ext cx="7830600" cy="5193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my parents/guardian/ICE contact phone number and can dial it on a mobile phone </a:t>
              </a:r>
              <a:endParaRPr b="0" i="0" sz="1400" u="none" cap="none" strike="noStrike">
                <a:solidFill>
                  <a:srgbClr val="000000"/>
                </a:solidFill>
                <a:latin typeface="Arial"/>
                <a:ea typeface="Arial"/>
                <a:cs typeface="Arial"/>
                <a:sym typeface="Arial"/>
              </a:endParaRPr>
            </a:p>
          </p:txBody>
        </p:sp>
        <p:sp>
          <p:nvSpPr>
            <p:cNvPr id="306" name="Google Shape;306;g322ba4dbb53_0_1"/>
            <p:cNvSpPr/>
            <p:nvPr/>
          </p:nvSpPr>
          <p:spPr>
            <a:xfrm>
              <a:off x="0" y="1180360"/>
              <a:ext cx="7886700" cy="575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322ba4dbb53_0_1"/>
            <p:cNvSpPr txBox="1"/>
            <p:nvPr/>
          </p:nvSpPr>
          <p:spPr>
            <a:xfrm>
              <a:off x="28093" y="1208453"/>
              <a:ext cx="7830600" cy="5193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can name some radio stations I can hear from my home/den/car </a:t>
              </a:r>
              <a:endParaRPr b="0" i="0" sz="1400" u="none" cap="none" strike="noStrike">
                <a:solidFill>
                  <a:srgbClr val="000000"/>
                </a:solidFill>
                <a:latin typeface="Arial"/>
                <a:ea typeface="Arial"/>
                <a:cs typeface="Arial"/>
                <a:sym typeface="Arial"/>
              </a:endParaRPr>
            </a:p>
          </p:txBody>
        </p:sp>
        <p:sp>
          <p:nvSpPr>
            <p:cNvPr id="308" name="Google Shape;308;g322ba4dbb53_0_1"/>
            <p:cNvSpPr/>
            <p:nvPr/>
          </p:nvSpPr>
          <p:spPr>
            <a:xfrm>
              <a:off x="0" y="1769656"/>
              <a:ext cx="7886700" cy="367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322ba4dbb53_0_1"/>
            <p:cNvSpPr txBox="1"/>
            <p:nvPr/>
          </p:nvSpPr>
          <p:spPr>
            <a:xfrm>
              <a:off x="28093" y="1797744"/>
              <a:ext cx="7830600" cy="3393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the difference between Commercial and Amateur radio </a:t>
              </a:r>
              <a:endParaRPr b="0" i="0" sz="1400" u="none" cap="none" strike="noStrike">
                <a:solidFill>
                  <a:srgbClr val="000000"/>
                </a:solidFill>
                <a:latin typeface="Arial"/>
                <a:ea typeface="Arial"/>
                <a:cs typeface="Arial"/>
                <a:sym typeface="Arial"/>
              </a:endParaRPr>
            </a:p>
          </p:txBody>
        </p:sp>
        <p:sp>
          <p:nvSpPr>
            <p:cNvPr id="310" name="Google Shape;310;g322ba4dbb53_0_1"/>
            <p:cNvSpPr/>
            <p:nvPr/>
          </p:nvSpPr>
          <p:spPr>
            <a:xfrm>
              <a:off x="0" y="2156086"/>
              <a:ext cx="7886700" cy="3111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322ba4dbb53_0_1"/>
            <p:cNvSpPr txBox="1"/>
            <p:nvPr/>
          </p:nvSpPr>
          <p:spPr>
            <a:xfrm>
              <a:off x="28093" y="2184183"/>
              <a:ext cx="7830600" cy="31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why Amateur Radio is a licensed activity</a:t>
              </a:r>
              <a:endParaRPr b="0" i="0" sz="1400" u="none" cap="none" strike="noStrike">
                <a:solidFill>
                  <a:srgbClr val="000000"/>
                </a:solidFill>
                <a:latin typeface="Arial"/>
                <a:ea typeface="Arial"/>
                <a:cs typeface="Arial"/>
                <a:sym typeface="Arial"/>
              </a:endParaRPr>
            </a:p>
          </p:txBody>
        </p:sp>
        <p:sp>
          <p:nvSpPr>
            <p:cNvPr id="312" name="Google Shape;312;g322ba4dbb53_0_1"/>
            <p:cNvSpPr/>
            <p:nvPr/>
          </p:nvSpPr>
          <p:spPr>
            <a:xfrm>
              <a:off x="0" y="2948221"/>
              <a:ext cx="7886700" cy="705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322ba4dbb53_0_1"/>
            <p:cNvSpPr txBox="1"/>
            <p:nvPr/>
          </p:nvSpPr>
          <p:spPr>
            <a:xfrm>
              <a:off x="28093" y="3043950"/>
              <a:ext cx="7830600" cy="43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b="0" i="0" sz="1400" u="none" cap="none" strike="noStrike">
                <a:solidFill>
                  <a:srgbClr val="000000"/>
                </a:solidFill>
                <a:latin typeface="Arial"/>
                <a:ea typeface="Arial"/>
                <a:cs typeface="Arial"/>
                <a:sym typeface="Arial"/>
              </a:endParaRPr>
            </a:p>
          </p:txBody>
        </p:sp>
        <p:sp>
          <p:nvSpPr>
            <p:cNvPr id="314" name="Google Shape;314;g322ba4dbb53_0_1"/>
            <p:cNvSpPr/>
            <p:nvPr/>
          </p:nvSpPr>
          <p:spPr>
            <a:xfrm>
              <a:off x="0" y="3681919"/>
              <a:ext cx="7886700" cy="4311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322ba4dbb53_0_1"/>
            <p:cNvSpPr txBox="1"/>
            <p:nvPr/>
          </p:nvSpPr>
          <p:spPr>
            <a:xfrm>
              <a:off x="28093" y="3653921"/>
              <a:ext cx="7830600" cy="4311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how to use a walkie talkie properly</a:t>
              </a:r>
              <a:endParaRPr b="0" i="0" sz="1400" u="none" cap="none" strike="noStrike">
                <a:solidFill>
                  <a:srgbClr val="000000"/>
                </a:solidFill>
                <a:latin typeface="Arial"/>
                <a:ea typeface="Arial"/>
                <a:cs typeface="Arial"/>
                <a:sym typeface="Arial"/>
              </a:endParaRPr>
            </a:p>
          </p:txBody>
        </p:sp>
      </p:grpSp>
      <p:sp>
        <p:nvSpPr>
          <p:cNvPr id="316" name="Google Shape;316;g322ba4dbb53_0_1"/>
          <p:cNvSpPr/>
          <p:nvPr/>
        </p:nvSpPr>
        <p:spPr>
          <a:xfrm>
            <a:off x="395375" y="3856254"/>
            <a:ext cx="8120100" cy="4857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322ba4dbb53_0_1"/>
          <p:cNvSpPr txBox="1"/>
          <p:nvPr/>
        </p:nvSpPr>
        <p:spPr>
          <a:xfrm>
            <a:off x="480775" y="3923753"/>
            <a:ext cx="8062500" cy="350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a:r>
            <a:r>
              <a:rPr b="1" lang="en-US" sz="1500">
                <a:solidFill>
                  <a:schemeClr val="lt1"/>
                </a:solidFill>
              </a:rPr>
              <a:t>at morse code 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1"/>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Stage 2 - Competency Statements</a:t>
            </a:r>
            <a:endParaRPr/>
          </a:p>
        </p:txBody>
      </p:sp>
      <p:grpSp>
        <p:nvGrpSpPr>
          <p:cNvPr id="323" name="Google Shape;323;p21"/>
          <p:cNvGrpSpPr/>
          <p:nvPr/>
        </p:nvGrpSpPr>
        <p:grpSpPr>
          <a:xfrm>
            <a:off x="628650" y="1067443"/>
            <a:ext cx="7886700" cy="4113513"/>
            <a:chOff x="0" y="643"/>
            <a:chExt cx="7886700" cy="4113513"/>
          </a:xfrm>
        </p:grpSpPr>
        <p:sp>
          <p:nvSpPr>
            <p:cNvPr id="324" name="Google Shape;324;p21"/>
            <p:cNvSpPr/>
            <p:nvPr/>
          </p:nvSpPr>
          <p:spPr>
            <a:xfrm>
              <a:off x="0" y="643"/>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1"/>
            <p:cNvSpPr txBox="1"/>
            <p:nvPr/>
          </p:nvSpPr>
          <p:spPr>
            <a:xfrm>
              <a:off x="24487" y="25130"/>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b="0" i="0" sz="1400" u="none" cap="none" strike="noStrike">
                <a:solidFill>
                  <a:srgbClr val="000000"/>
                </a:solidFill>
                <a:latin typeface="Arial"/>
                <a:ea typeface="Arial"/>
                <a:cs typeface="Arial"/>
                <a:sym typeface="Arial"/>
              </a:endParaRPr>
            </a:p>
          </p:txBody>
        </p:sp>
        <p:sp>
          <p:nvSpPr>
            <p:cNvPr id="326" name="Google Shape;326;p21"/>
            <p:cNvSpPr/>
            <p:nvPr/>
          </p:nvSpPr>
          <p:spPr>
            <a:xfrm>
              <a:off x="0" y="516627"/>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1"/>
            <p:cNvSpPr txBox="1"/>
            <p:nvPr/>
          </p:nvSpPr>
          <p:spPr>
            <a:xfrm>
              <a:off x="24487" y="541114"/>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where Sound, Radio and Light frequencies are with</a:t>
              </a:r>
              <a:r>
                <a:rPr b="1" lang="en-US" sz="1500">
                  <a:solidFill>
                    <a:schemeClr val="lt1"/>
                  </a:solidFill>
                </a:rPr>
                <a:t> regard to</a:t>
              </a:r>
              <a:r>
                <a:rPr b="1" i="0" lang="en-US" sz="1500" u="none" cap="none" strike="noStrike">
                  <a:solidFill>
                    <a:schemeClr val="lt1"/>
                  </a:solidFill>
                  <a:latin typeface="Arial"/>
                  <a:ea typeface="Arial"/>
                  <a:cs typeface="Arial"/>
                  <a:sym typeface="Arial"/>
                </a:rPr>
                <a:t> the Spectrum of Electro Magnetic Frequencies</a:t>
              </a:r>
              <a:endParaRPr b="0" i="0" sz="1400" u="none" cap="none" strike="noStrike">
                <a:solidFill>
                  <a:srgbClr val="000000"/>
                </a:solidFill>
                <a:latin typeface="Arial"/>
                <a:ea typeface="Arial"/>
                <a:cs typeface="Arial"/>
                <a:sym typeface="Arial"/>
              </a:endParaRPr>
            </a:p>
          </p:txBody>
        </p:sp>
        <p:sp>
          <p:nvSpPr>
            <p:cNvPr id="328" name="Google Shape;328;p21"/>
            <p:cNvSpPr/>
            <p:nvPr/>
          </p:nvSpPr>
          <p:spPr>
            <a:xfrm>
              <a:off x="0" y="1032611"/>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1"/>
            <p:cNvSpPr txBox="1"/>
            <p:nvPr/>
          </p:nvSpPr>
          <p:spPr>
            <a:xfrm>
              <a:off x="24487" y="1057098"/>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the main parts of an Amateur Radio Station – Antenna, PSU, receiver, transmitter etc</a:t>
              </a:r>
              <a:endParaRPr b="1" i="0" sz="1500" u="none" cap="none" strike="noStrike">
                <a:solidFill>
                  <a:schemeClr val="lt1"/>
                </a:solidFill>
                <a:latin typeface="Arial"/>
                <a:ea typeface="Arial"/>
                <a:cs typeface="Arial"/>
                <a:sym typeface="Arial"/>
              </a:endParaRPr>
            </a:p>
          </p:txBody>
        </p:sp>
        <p:sp>
          <p:nvSpPr>
            <p:cNvPr id="330" name="Google Shape;330;p21"/>
            <p:cNvSpPr/>
            <p:nvPr/>
          </p:nvSpPr>
          <p:spPr>
            <a:xfrm>
              <a:off x="0" y="1548595"/>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1"/>
            <p:cNvSpPr txBox="1"/>
            <p:nvPr/>
          </p:nvSpPr>
          <p:spPr>
            <a:xfrm>
              <a:off x="24487" y="1573082"/>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Know what short wave listening is and I can recognize morse code, data and voice signals</a:t>
              </a:r>
              <a:endParaRPr b="0" i="0" sz="1400" u="none" cap="none" strike="noStrike">
                <a:solidFill>
                  <a:srgbClr val="000000"/>
                </a:solidFill>
                <a:latin typeface="Arial"/>
                <a:ea typeface="Arial"/>
                <a:cs typeface="Arial"/>
                <a:sym typeface="Arial"/>
              </a:endParaRPr>
            </a:p>
          </p:txBody>
        </p:sp>
        <p:sp>
          <p:nvSpPr>
            <p:cNvPr id="332" name="Google Shape;332;p21"/>
            <p:cNvSpPr/>
            <p:nvPr/>
          </p:nvSpPr>
          <p:spPr>
            <a:xfrm>
              <a:off x="0" y="2064578"/>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1"/>
            <p:cNvSpPr txBox="1"/>
            <p:nvPr/>
          </p:nvSpPr>
          <p:spPr>
            <a:xfrm>
              <a:off x="24487" y="2089065"/>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the RST system for signal reporting is</a:t>
              </a:r>
              <a:endParaRPr b="0" i="0" sz="1400" u="none" cap="none" strike="noStrike">
                <a:solidFill>
                  <a:srgbClr val="000000"/>
                </a:solidFill>
                <a:latin typeface="Arial"/>
                <a:ea typeface="Arial"/>
                <a:cs typeface="Arial"/>
                <a:sym typeface="Arial"/>
              </a:endParaRPr>
            </a:p>
          </p:txBody>
        </p:sp>
        <p:sp>
          <p:nvSpPr>
            <p:cNvPr id="334" name="Google Shape;334;p21"/>
            <p:cNvSpPr/>
            <p:nvPr/>
          </p:nvSpPr>
          <p:spPr>
            <a:xfrm>
              <a:off x="0" y="2580562"/>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1"/>
            <p:cNvSpPr txBox="1"/>
            <p:nvPr/>
          </p:nvSpPr>
          <p:spPr>
            <a:xfrm>
              <a:off x="24487" y="2605049"/>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how to look up a callsign on qrz.com and I know how to log a QSO</a:t>
              </a:r>
              <a:endParaRPr b="0" i="0" sz="1400" u="none" cap="none" strike="noStrike">
                <a:solidFill>
                  <a:srgbClr val="000000"/>
                </a:solidFill>
                <a:latin typeface="Arial"/>
                <a:ea typeface="Arial"/>
                <a:cs typeface="Arial"/>
                <a:sym typeface="Arial"/>
              </a:endParaRPr>
            </a:p>
          </p:txBody>
        </p:sp>
        <p:sp>
          <p:nvSpPr>
            <p:cNvPr id="336" name="Google Shape;336;p21"/>
            <p:cNvSpPr/>
            <p:nvPr/>
          </p:nvSpPr>
          <p:spPr>
            <a:xfrm>
              <a:off x="0" y="3096546"/>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1"/>
            <p:cNvSpPr txBox="1"/>
            <p:nvPr/>
          </p:nvSpPr>
          <p:spPr>
            <a:xfrm>
              <a:off x="24487" y="3121033"/>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have listened to and tuned a radio, identified morse code, data and voice signals</a:t>
              </a:r>
              <a:r>
                <a:rPr b="1" lang="en-US" sz="1500">
                  <a:solidFill>
                    <a:schemeClr val="lt1"/>
                  </a:solidFill>
                </a:rPr>
                <a:t>, </a:t>
              </a:r>
              <a:r>
                <a:rPr b="1" i="0" lang="en-US" sz="1500" u="none" cap="none" strike="noStrike">
                  <a:solidFill>
                    <a:schemeClr val="lt1"/>
                  </a:solidFill>
                  <a:latin typeface="Arial"/>
                  <a:ea typeface="Arial"/>
                  <a:cs typeface="Arial"/>
                  <a:sym typeface="Arial"/>
                </a:rPr>
                <a:t>logged 5 voice stations/QSO’s and have identified the operators country</a:t>
              </a:r>
              <a:endParaRPr b="0" i="0" sz="1400" u="none" cap="none" strike="noStrike">
                <a:solidFill>
                  <a:srgbClr val="000000"/>
                </a:solidFill>
                <a:latin typeface="Arial"/>
                <a:ea typeface="Arial"/>
                <a:cs typeface="Arial"/>
                <a:sym typeface="Arial"/>
              </a:endParaRPr>
            </a:p>
          </p:txBody>
        </p:sp>
        <p:sp>
          <p:nvSpPr>
            <p:cNvPr id="338" name="Google Shape;338;p21"/>
            <p:cNvSpPr/>
            <p:nvPr/>
          </p:nvSpPr>
          <p:spPr>
            <a:xfrm>
              <a:off x="0" y="3612530"/>
              <a:ext cx="7886700" cy="5016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1"/>
            <p:cNvSpPr txBox="1"/>
            <p:nvPr/>
          </p:nvSpPr>
          <p:spPr>
            <a:xfrm>
              <a:off x="24487" y="3637017"/>
              <a:ext cx="7837726" cy="45265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have taken part in JOTA-JOTI or other scout or youth event</a:t>
              </a:r>
              <a:r>
                <a:rPr b="1" lang="en-US" sz="1500">
                  <a:solidFill>
                    <a:schemeClr val="lt1"/>
                  </a:solidFill>
                </a:rPr>
                <a:t>, given my station callsign </a:t>
              </a:r>
              <a:r>
                <a:rPr b="1" i="0" lang="en-US" sz="1500" u="none" cap="none" strike="noStrike">
                  <a:solidFill>
                    <a:schemeClr val="lt1"/>
                  </a:solidFill>
                  <a:latin typeface="Arial"/>
                  <a:ea typeface="Arial"/>
                  <a:cs typeface="Arial"/>
                  <a:sym typeface="Arial"/>
                </a:rPr>
                <a:t>and spoken on the radio to another operator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2"/>
          <p:cNvSpPr txBox="1"/>
          <p:nvPr/>
        </p:nvSpPr>
        <p:spPr>
          <a:xfrm>
            <a:off x="171450" y="0"/>
            <a:ext cx="88011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Electric Circuits &amp; Electro Magnetic Fields</a:t>
            </a:r>
            <a:endParaRPr b="0" i="0" sz="1400" u="none" cap="none" strike="noStrike">
              <a:solidFill>
                <a:srgbClr val="000000"/>
              </a:solidFill>
              <a:latin typeface="Arial"/>
              <a:ea typeface="Arial"/>
              <a:cs typeface="Arial"/>
              <a:sym typeface="Arial"/>
            </a:endParaRPr>
          </a:p>
        </p:txBody>
      </p:sp>
      <p:sp>
        <p:nvSpPr>
          <p:cNvPr id="345" name="Google Shape;345;p22"/>
          <p:cNvSpPr txBox="1"/>
          <p:nvPr/>
        </p:nvSpPr>
        <p:spPr>
          <a:xfrm>
            <a:off x="154517" y="3048000"/>
            <a:ext cx="3813363" cy="21823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 circuit is a closed loop that electricity can travel in.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 source of electricity, such as a battery, provides the electrical energy.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 switch turns the circuit on and off</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 The “load” a bulb, a motor etc is what we want the circuit to do. </a:t>
            </a:r>
            <a:endParaRPr b="0" i="0" sz="1400" u="none" cap="none" strike="noStrike">
              <a:solidFill>
                <a:srgbClr val="000000"/>
              </a:solidFill>
              <a:latin typeface="Arial"/>
              <a:ea typeface="Arial"/>
              <a:cs typeface="Arial"/>
              <a:sym typeface="Arial"/>
            </a:endParaRPr>
          </a:p>
          <a:p>
            <a:pPr indent="-241300" lvl="0" marL="342900" marR="0" rtl="0" algn="l">
              <a:lnSpc>
                <a:spcPct val="100000"/>
              </a:lnSpc>
              <a:spcBef>
                <a:spcPts val="6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346" name="Google Shape;346;p22"/>
          <p:cNvPicPr preferRelativeResize="0"/>
          <p:nvPr/>
        </p:nvPicPr>
        <p:blipFill rotWithShape="1">
          <a:blip r:embed="rId3">
            <a:alphaModFix/>
          </a:blip>
          <a:srcRect b="0" l="0" r="0" t="0"/>
          <a:stretch/>
        </p:blipFill>
        <p:spPr>
          <a:xfrm>
            <a:off x="306820" y="990600"/>
            <a:ext cx="3508755" cy="1881147"/>
          </a:xfrm>
          <a:prstGeom prst="rect">
            <a:avLst/>
          </a:prstGeom>
          <a:noFill/>
          <a:ln>
            <a:noFill/>
          </a:ln>
        </p:spPr>
      </p:pic>
      <p:pic>
        <p:nvPicPr>
          <p:cNvPr descr="Magnetic Field Around Conductor Explained - saVRee" id="347" name="Google Shape;347;p22"/>
          <p:cNvPicPr preferRelativeResize="0"/>
          <p:nvPr/>
        </p:nvPicPr>
        <p:blipFill rotWithShape="1">
          <a:blip r:embed="rId4">
            <a:alphaModFix/>
          </a:blip>
          <a:srcRect b="0" l="0" r="0" t="0"/>
          <a:stretch/>
        </p:blipFill>
        <p:spPr>
          <a:xfrm>
            <a:off x="3967880" y="1004711"/>
            <a:ext cx="4738011" cy="2064654"/>
          </a:xfrm>
          <a:prstGeom prst="rect">
            <a:avLst/>
          </a:prstGeom>
          <a:noFill/>
          <a:ln>
            <a:noFill/>
          </a:ln>
        </p:spPr>
      </p:pic>
      <p:sp>
        <p:nvSpPr>
          <p:cNvPr id="348" name="Google Shape;348;p22"/>
          <p:cNvSpPr txBox="1"/>
          <p:nvPr/>
        </p:nvSpPr>
        <p:spPr>
          <a:xfrm>
            <a:off x="4413271" y="3048000"/>
            <a:ext cx="4292620" cy="21823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When an electric current flows in a circuit it also generates electro magnetic waves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This can be demonstrated by putting a compass inside the circuit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We can also use magnets with conductors to generate electricity and create motors as well as microphones, loudspeakers and even radio waves!</a:t>
            </a:r>
            <a:endParaRPr b="0" i="0" sz="1400" u="none" cap="none" strike="noStrike">
              <a:solidFill>
                <a:srgbClr val="000000"/>
              </a:solidFill>
              <a:latin typeface="Arial"/>
              <a:ea typeface="Arial"/>
              <a:cs typeface="Arial"/>
              <a:sym typeface="Arial"/>
            </a:endParaRPr>
          </a:p>
          <a:p>
            <a:pPr indent="-241300" lvl="0" marL="342900" marR="0" rtl="0" algn="l">
              <a:lnSpc>
                <a:spcPct val="100000"/>
              </a:lnSpc>
              <a:spcBef>
                <a:spcPts val="6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4"/>
          <p:cNvSpPr txBox="1"/>
          <p:nvPr>
            <p:ph type="title"/>
          </p:nvPr>
        </p:nvSpPr>
        <p:spPr>
          <a:xfrm>
            <a:off x="0" y="0"/>
            <a:ext cx="91440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t>The Spectrum of Electro Magnetic Frequencies</a:t>
            </a:r>
            <a:endParaRPr/>
          </a:p>
        </p:txBody>
      </p:sp>
      <p:pic>
        <p:nvPicPr>
          <p:cNvPr id="354" name="Google Shape;354;p24"/>
          <p:cNvPicPr preferRelativeResize="0"/>
          <p:nvPr/>
        </p:nvPicPr>
        <p:blipFill rotWithShape="1">
          <a:blip r:embed="rId3">
            <a:alphaModFix/>
          </a:blip>
          <a:srcRect b="0" l="0" r="0" t="0"/>
          <a:stretch/>
        </p:blipFill>
        <p:spPr>
          <a:xfrm>
            <a:off x="76200" y="609600"/>
            <a:ext cx="9067800" cy="4800600"/>
          </a:xfrm>
          <a:prstGeom prst="rect">
            <a:avLst/>
          </a:prstGeom>
          <a:noFill/>
          <a:ln>
            <a:noFill/>
          </a:ln>
        </p:spPr>
      </p:pic>
      <p:sp>
        <p:nvSpPr>
          <p:cNvPr id="355" name="Google Shape;355;p24"/>
          <p:cNvSpPr/>
          <p:nvPr/>
        </p:nvSpPr>
        <p:spPr>
          <a:xfrm rot="5400000">
            <a:off x="7315200" y="1318260"/>
            <a:ext cx="304800" cy="2743200"/>
          </a:xfrm>
          <a:prstGeom prst="lef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6" name="Google Shape;356;p24"/>
          <p:cNvSpPr txBox="1"/>
          <p:nvPr/>
        </p:nvSpPr>
        <p:spPr>
          <a:xfrm>
            <a:off x="5849550" y="2229675"/>
            <a:ext cx="3294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E02C0E"/>
                </a:solidFill>
              </a:rPr>
              <a:t>Ionising – Generally Very Dangerous</a:t>
            </a:r>
            <a:endParaRPr b="1" i="0" sz="1400" u="none" cap="none" strike="noStrike">
              <a:solidFill>
                <a:srgbClr val="E02C0E"/>
              </a:solidFill>
            </a:endParaRPr>
          </a:p>
        </p:txBody>
      </p:sp>
      <p:sp>
        <p:nvSpPr>
          <p:cNvPr id="357" name="Google Shape;357;p24"/>
          <p:cNvSpPr/>
          <p:nvPr/>
        </p:nvSpPr>
        <p:spPr>
          <a:xfrm rot="-5400000">
            <a:off x="3277675" y="924425"/>
            <a:ext cx="349500" cy="4981800"/>
          </a:xfrm>
          <a:prstGeom prst="leftBrace">
            <a:avLst>
              <a:gd fmla="val 8333" name="adj1"/>
              <a:gd fmla="val 56521" name="adj2"/>
            </a:avLst>
          </a:prstGeom>
          <a:noFill/>
          <a:ln cap="flat" cmpd="sng" w="285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2D050"/>
              </a:solidFill>
              <a:latin typeface="Arial"/>
              <a:ea typeface="Arial"/>
              <a:cs typeface="Arial"/>
              <a:sym typeface="Arial"/>
            </a:endParaRPr>
          </a:p>
        </p:txBody>
      </p:sp>
      <p:sp>
        <p:nvSpPr>
          <p:cNvPr id="358" name="Google Shape;358;p24"/>
          <p:cNvSpPr txBox="1"/>
          <p:nvPr/>
        </p:nvSpPr>
        <p:spPr>
          <a:xfrm>
            <a:off x="419775" y="5410200"/>
            <a:ext cx="636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A650"/>
                </a:solidFill>
                <a:highlight>
                  <a:schemeClr val="lt1"/>
                </a:highlight>
              </a:rPr>
              <a:t>Non-ionising – Generally not dangerous unless very high power</a:t>
            </a:r>
            <a:endParaRPr b="1" i="0" sz="1400" u="none" cap="none" strike="noStrike">
              <a:solidFill>
                <a:srgbClr val="00A650"/>
              </a:solidFill>
              <a:highlight>
                <a:schemeClr val="lt1"/>
              </a:highlight>
            </a:endParaRPr>
          </a:p>
        </p:txBody>
      </p:sp>
      <p:cxnSp>
        <p:nvCxnSpPr>
          <p:cNvPr id="359" name="Google Shape;359;p24"/>
          <p:cNvCxnSpPr/>
          <p:nvPr/>
        </p:nvCxnSpPr>
        <p:spPr>
          <a:xfrm rot="10800000">
            <a:off x="3411700" y="3590075"/>
            <a:ext cx="36900" cy="1834500"/>
          </a:xfrm>
          <a:prstGeom prst="straightConnector1">
            <a:avLst/>
          </a:prstGeom>
          <a:noFill/>
          <a:ln cap="flat" cmpd="sng" w="28575">
            <a:solidFill>
              <a:srgbClr val="00A64F"/>
            </a:solidFill>
            <a:prstDash val="solid"/>
            <a:round/>
            <a:headEnd len="med" w="med" type="none"/>
            <a:tailEnd len="med" w="med" type="triangle"/>
          </a:ln>
        </p:spPr>
      </p:cxnSp>
      <p:sp>
        <p:nvSpPr>
          <p:cNvPr id="360" name="Google Shape;360;p24"/>
          <p:cNvSpPr txBox="1"/>
          <p:nvPr/>
        </p:nvSpPr>
        <p:spPr>
          <a:xfrm>
            <a:off x="162750" y="3429000"/>
            <a:ext cx="19314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00A650"/>
                </a:solidFill>
                <a:highlight>
                  <a:schemeClr val="lt1"/>
                </a:highlight>
              </a:rPr>
              <a:t>Most waves in the Audio range are physical waves*</a:t>
            </a:r>
            <a:endParaRPr b="1" i="0" sz="1400" u="none" cap="none" strike="noStrike">
              <a:solidFill>
                <a:srgbClr val="00A650"/>
              </a:solidFill>
              <a:highlight>
                <a:schemeClr val="lt1"/>
              </a:highlight>
            </a:endParaRPr>
          </a:p>
        </p:txBody>
      </p:sp>
      <p:sp>
        <p:nvSpPr>
          <p:cNvPr id="361" name="Google Shape;361;p24"/>
          <p:cNvSpPr txBox="1"/>
          <p:nvPr/>
        </p:nvSpPr>
        <p:spPr>
          <a:xfrm>
            <a:off x="1860750" y="6245950"/>
            <a:ext cx="7098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lt1"/>
                </a:solidFill>
              </a:rPr>
              <a:t>*</a:t>
            </a:r>
            <a:r>
              <a:rPr lang="en-US" sz="900" u="sng">
                <a:solidFill>
                  <a:schemeClr val="hlink"/>
                </a:solidFill>
                <a:hlinkClick r:id="rId4"/>
              </a:rPr>
              <a:t>https://hypertextbook.com/facts/2001/ElizabethWong.shtml#:~:text=However%2C%20it%20has%20been%20discovered,Low%20Frequency%20(ULF)%20range</a:t>
            </a:r>
            <a:r>
              <a:rPr lang="en-US" sz="900">
                <a:solidFill>
                  <a:schemeClr val="lt1"/>
                </a:solidFill>
              </a:rPr>
              <a:t>.</a:t>
            </a:r>
            <a:endParaRPr sz="900">
              <a:solidFill>
                <a:schemeClr val="lt1"/>
              </a:solidFill>
            </a:endParaRPr>
          </a:p>
          <a:p>
            <a:pPr indent="0" lvl="0" marL="0" rtl="0" algn="l">
              <a:spcBef>
                <a:spcPts val="0"/>
              </a:spcBef>
              <a:spcAft>
                <a:spcPts val="0"/>
              </a:spcAft>
              <a:buNone/>
            </a:pPr>
            <a:r>
              <a:t/>
            </a:r>
            <a:endParaRPr sz="9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3"/>
          <p:cNvSpPr txBox="1"/>
          <p:nvPr>
            <p:ph type="title"/>
          </p:nvPr>
        </p:nvSpPr>
        <p:spPr>
          <a:xfrm>
            <a:off x="457200" y="238885"/>
            <a:ext cx="82296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a:solidFill>
                  <a:srgbClr val="00B050"/>
                </a:solidFill>
              </a:rPr>
              <a:t>Lets play! – Learn by doing</a:t>
            </a:r>
            <a:endParaRPr/>
          </a:p>
        </p:txBody>
      </p:sp>
      <p:sp>
        <p:nvSpPr>
          <p:cNvPr id="367" name="Google Shape;367;p23"/>
          <p:cNvSpPr txBox="1"/>
          <p:nvPr>
            <p:ph idx="1" type="body"/>
          </p:nvPr>
        </p:nvSpPr>
        <p:spPr>
          <a:xfrm>
            <a:off x="86754" y="1153275"/>
            <a:ext cx="8970600" cy="198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2200"/>
              <a:buChar char="•"/>
            </a:pPr>
            <a:r>
              <a:rPr lang="en-US" sz="2200">
                <a:solidFill>
                  <a:srgbClr val="0070C0"/>
                </a:solidFill>
                <a:latin typeface="Calibri"/>
                <a:ea typeface="Calibri"/>
                <a:cs typeface="Calibri"/>
                <a:sym typeface="Calibri"/>
              </a:rPr>
              <a:t>Pair into groups of two or more and read the instructions to</a:t>
            </a:r>
            <a:endParaRPr sz="2200">
              <a:solidFill>
                <a:srgbClr val="0070C0"/>
              </a:solidFill>
              <a:latin typeface="Calibri"/>
              <a:ea typeface="Calibri"/>
              <a:cs typeface="Calibri"/>
              <a:sym typeface="Calibri"/>
            </a:endParaRPr>
          </a:p>
          <a:p>
            <a:pPr indent="-342900" lvl="0" marL="342900" rtl="0" algn="l">
              <a:lnSpc>
                <a:spcPct val="100000"/>
              </a:lnSpc>
              <a:spcBef>
                <a:spcPts val="0"/>
              </a:spcBef>
              <a:spcAft>
                <a:spcPts val="0"/>
              </a:spcAft>
              <a:buClr>
                <a:srgbClr val="0070C0"/>
              </a:buClr>
              <a:buSzPts val="2200"/>
              <a:buChar char="•"/>
            </a:pPr>
            <a:r>
              <a:rPr lang="en-US" sz="2200">
                <a:solidFill>
                  <a:srgbClr val="0070C0"/>
                </a:solidFill>
              </a:rPr>
              <a:t>Build a circuit to observe how an electric current creates a magnetic field that influence a compass bay shorting 9v battery leads beside a compass.</a:t>
            </a:r>
            <a:endParaRPr sz="2200">
              <a:solidFill>
                <a:srgbClr val="0070C0"/>
              </a:solidFill>
            </a:endParaRPr>
          </a:p>
          <a:p>
            <a:pPr indent="-342900" lvl="0" marL="342900" rtl="0" algn="l">
              <a:lnSpc>
                <a:spcPct val="100000"/>
              </a:lnSpc>
              <a:spcBef>
                <a:spcPts val="0"/>
              </a:spcBef>
              <a:spcAft>
                <a:spcPts val="0"/>
              </a:spcAft>
              <a:buClr>
                <a:srgbClr val="0070C0"/>
              </a:buClr>
              <a:buSzPts val="2200"/>
              <a:buChar char="•"/>
            </a:pPr>
            <a:r>
              <a:rPr lang="en-US" sz="2200">
                <a:solidFill>
                  <a:srgbClr val="0070C0"/>
                </a:solidFill>
              </a:rPr>
              <a:t>B</a:t>
            </a:r>
            <a:r>
              <a:rPr lang="en-US" sz="2200">
                <a:solidFill>
                  <a:srgbClr val="0070C0"/>
                </a:solidFill>
                <a:latin typeface="Calibri"/>
                <a:ea typeface="Calibri"/>
                <a:cs typeface="Calibri"/>
                <a:sym typeface="Calibri"/>
              </a:rPr>
              <a:t>uild a simple circuit with a </a:t>
            </a:r>
            <a:r>
              <a:rPr lang="en-US" sz="2200">
                <a:solidFill>
                  <a:srgbClr val="0070C0"/>
                </a:solidFill>
              </a:rPr>
              <a:t>power source (Battery), switch and load (motor, buzzer, led or light)</a:t>
            </a:r>
            <a:endParaRPr/>
          </a:p>
          <a:p>
            <a:pPr indent="-342900" lvl="0" marL="342900" rtl="0" algn="l">
              <a:lnSpc>
                <a:spcPct val="100000"/>
              </a:lnSpc>
              <a:spcBef>
                <a:spcPts val="440"/>
              </a:spcBef>
              <a:spcAft>
                <a:spcPts val="0"/>
              </a:spcAft>
              <a:buClr>
                <a:srgbClr val="0070C0"/>
              </a:buClr>
              <a:buSzPts val="2200"/>
              <a:buChar char="•"/>
            </a:pPr>
            <a:r>
              <a:rPr lang="en-US" sz="2200">
                <a:solidFill>
                  <a:srgbClr val="0070C0"/>
                </a:solidFill>
              </a:rPr>
              <a:t>Build and test your circuit</a:t>
            </a:r>
            <a:endParaRPr/>
          </a:p>
          <a:p>
            <a:pPr indent="0" lvl="0" marL="457200" rtl="0" algn="l">
              <a:lnSpc>
                <a:spcPct val="100000"/>
              </a:lnSpc>
              <a:spcBef>
                <a:spcPts val="440"/>
              </a:spcBef>
              <a:spcAft>
                <a:spcPts val="0"/>
              </a:spcAft>
              <a:buNone/>
            </a:pPr>
            <a:r>
              <a:t/>
            </a:r>
            <a:endParaRPr/>
          </a:p>
          <a:p>
            <a:pPr indent="0" lvl="0" marL="0" rtl="0" algn="l">
              <a:lnSpc>
                <a:spcPct val="100000"/>
              </a:lnSpc>
              <a:spcBef>
                <a:spcPts val="440"/>
              </a:spcBef>
              <a:spcAft>
                <a:spcPts val="0"/>
              </a:spcAft>
              <a:buClr>
                <a:schemeClr val="dk1"/>
              </a:buClr>
              <a:buSzPts val="2200"/>
              <a:buNone/>
            </a:pPr>
            <a:r>
              <a:t/>
            </a:r>
            <a:endParaRPr sz="2200">
              <a:solidFill>
                <a:srgbClr val="0070C0"/>
              </a:solidFill>
            </a:endParaRPr>
          </a:p>
        </p:txBody>
      </p:sp>
      <p:pic>
        <p:nvPicPr>
          <p:cNvPr descr="Confuse a compass with electricity ..." id="368" name="Google Shape;368;p23"/>
          <p:cNvPicPr preferRelativeResize="0"/>
          <p:nvPr/>
        </p:nvPicPr>
        <p:blipFill rotWithShape="1">
          <a:blip r:embed="rId3">
            <a:alphaModFix/>
          </a:blip>
          <a:srcRect b="0" l="0" r="0" t="0"/>
          <a:stretch/>
        </p:blipFill>
        <p:spPr>
          <a:xfrm>
            <a:off x="675826" y="3766295"/>
            <a:ext cx="2746858" cy="1749778"/>
          </a:xfrm>
          <a:prstGeom prst="rect">
            <a:avLst/>
          </a:prstGeom>
          <a:noFill/>
          <a:ln>
            <a:noFill/>
          </a:ln>
        </p:spPr>
      </p:pic>
      <p:pic>
        <p:nvPicPr>
          <p:cNvPr id="369" name="Google Shape;369;p23"/>
          <p:cNvPicPr preferRelativeResize="0"/>
          <p:nvPr/>
        </p:nvPicPr>
        <p:blipFill rotWithShape="1">
          <a:blip r:embed="rId4">
            <a:alphaModFix/>
          </a:blip>
          <a:srcRect b="0" l="0" r="0" t="0"/>
          <a:stretch/>
        </p:blipFill>
        <p:spPr>
          <a:xfrm>
            <a:off x="4087126" y="3764885"/>
            <a:ext cx="3441700" cy="1752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Antenna - Free technology icons" id="375" name="Google Shape;375;p25"/>
          <p:cNvPicPr preferRelativeResize="0"/>
          <p:nvPr/>
        </p:nvPicPr>
        <p:blipFill rotWithShape="1">
          <a:blip r:embed="rId3">
            <a:alphaModFix/>
          </a:blip>
          <a:srcRect b="0" l="0" r="0" t="0"/>
          <a:stretch/>
        </p:blipFill>
        <p:spPr>
          <a:xfrm>
            <a:off x="7888295" y="2010145"/>
            <a:ext cx="1255705" cy="1703326"/>
          </a:xfrm>
          <a:prstGeom prst="rect">
            <a:avLst/>
          </a:prstGeom>
          <a:noFill/>
          <a:ln>
            <a:noFill/>
          </a:ln>
        </p:spPr>
      </p:pic>
      <p:pic>
        <p:nvPicPr>
          <p:cNvPr descr="How to Choose The Best Ham Radio" id="376" name="Google Shape;376;p25"/>
          <p:cNvPicPr preferRelativeResize="0"/>
          <p:nvPr/>
        </p:nvPicPr>
        <p:blipFill rotWithShape="1">
          <a:blip r:embed="rId4">
            <a:alphaModFix/>
          </a:blip>
          <a:srcRect b="0" l="0" r="0" t="0"/>
          <a:stretch/>
        </p:blipFill>
        <p:spPr>
          <a:xfrm>
            <a:off x="3508917" y="2286000"/>
            <a:ext cx="2711450" cy="1571722"/>
          </a:xfrm>
          <a:prstGeom prst="rect">
            <a:avLst/>
          </a:prstGeom>
          <a:noFill/>
          <a:ln>
            <a:noFill/>
          </a:ln>
        </p:spPr>
      </p:pic>
      <p:sp>
        <p:nvSpPr>
          <p:cNvPr id="377" name="Google Shape;377;p25"/>
          <p:cNvSpPr/>
          <p:nvPr/>
        </p:nvSpPr>
        <p:spPr>
          <a:xfrm>
            <a:off x="-89970" y="107473"/>
            <a:ext cx="9323940" cy="6998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The basics of how a radio works…..</a:t>
            </a:r>
            <a:endParaRPr b="0" i="0" sz="4000" u="none" cap="none" strike="noStrike">
              <a:solidFill>
                <a:schemeClr val="dk1"/>
              </a:solidFill>
              <a:latin typeface="Arial"/>
              <a:ea typeface="Arial"/>
              <a:cs typeface="Arial"/>
              <a:sym typeface="Arial"/>
            </a:endParaRPr>
          </a:p>
        </p:txBody>
      </p:sp>
      <p:pic>
        <p:nvPicPr>
          <p:cNvPr id="378" name="Google Shape;378;p25"/>
          <p:cNvPicPr preferRelativeResize="0"/>
          <p:nvPr/>
        </p:nvPicPr>
        <p:blipFill rotWithShape="1">
          <a:blip r:embed="rId5">
            <a:alphaModFix/>
          </a:blip>
          <a:srcRect b="0" l="0" r="0" t="0"/>
          <a:stretch/>
        </p:blipFill>
        <p:spPr>
          <a:xfrm>
            <a:off x="152400" y="875524"/>
            <a:ext cx="1456965" cy="1723483"/>
          </a:xfrm>
          <a:prstGeom prst="rect">
            <a:avLst/>
          </a:prstGeom>
          <a:noFill/>
          <a:ln>
            <a:noFill/>
          </a:ln>
        </p:spPr>
      </p:pic>
      <p:pic>
        <p:nvPicPr>
          <p:cNvPr descr="Choosing a CW Key or Paddle ..." id="379" name="Google Shape;379;p25"/>
          <p:cNvPicPr preferRelativeResize="0"/>
          <p:nvPr/>
        </p:nvPicPr>
        <p:blipFill rotWithShape="1">
          <a:blip r:embed="rId6">
            <a:alphaModFix/>
          </a:blip>
          <a:srcRect b="0" l="0" r="0" t="0"/>
          <a:stretch/>
        </p:blipFill>
        <p:spPr>
          <a:xfrm>
            <a:off x="152400" y="2755043"/>
            <a:ext cx="1348027" cy="1283557"/>
          </a:xfrm>
          <a:prstGeom prst="rect">
            <a:avLst/>
          </a:prstGeom>
          <a:noFill/>
          <a:ln>
            <a:noFill/>
          </a:ln>
        </p:spPr>
      </p:pic>
      <p:pic>
        <p:nvPicPr>
          <p:cNvPr descr="PTT Portable Shoulder Clip Speaker Mic ..." id="380" name="Google Shape;380;p25"/>
          <p:cNvPicPr preferRelativeResize="0"/>
          <p:nvPr/>
        </p:nvPicPr>
        <p:blipFill rotWithShape="1">
          <a:blip r:embed="rId7">
            <a:alphaModFix/>
          </a:blip>
          <a:srcRect b="0" l="0" r="0" t="0"/>
          <a:stretch/>
        </p:blipFill>
        <p:spPr>
          <a:xfrm>
            <a:off x="166507" y="4074139"/>
            <a:ext cx="1428750" cy="1428750"/>
          </a:xfrm>
          <a:prstGeom prst="rect">
            <a:avLst/>
          </a:prstGeom>
          <a:noFill/>
          <a:ln>
            <a:noFill/>
          </a:ln>
        </p:spPr>
      </p:pic>
      <p:sp>
        <p:nvSpPr>
          <p:cNvPr id="381" name="Google Shape;381;p25"/>
          <p:cNvSpPr/>
          <p:nvPr/>
        </p:nvSpPr>
        <p:spPr>
          <a:xfrm>
            <a:off x="1600200" y="875524"/>
            <a:ext cx="1600200" cy="4458476"/>
          </a:xfrm>
          <a:prstGeom prst="rightBrace">
            <a:avLst>
              <a:gd fmla="val 9030" name="adj1"/>
              <a:gd fmla="val 5025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Open Cw Keyer Mk2 Finished With Aluminum Cw Keyer Mk2 Kit Cw Speed6427" id="382" name="Google Shape;382;p25"/>
          <p:cNvPicPr preferRelativeResize="0"/>
          <p:nvPr/>
        </p:nvPicPr>
        <p:blipFill rotWithShape="1">
          <a:blip r:embed="rId8">
            <a:alphaModFix/>
          </a:blip>
          <a:srcRect b="0" l="0" r="0" t="0"/>
          <a:stretch/>
        </p:blipFill>
        <p:spPr>
          <a:xfrm>
            <a:off x="1523988" y="2787308"/>
            <a:ext cx="825500" cy="810581"/>
          </a:xfrm>
          <a:prstGeom prst="rect">
            <a:avLst/>
          </a:prstGeom>
          <a:noFill/>
          <a:ln>
            <a:noFill/>
          </a:ln>
        </p:spPr>
      </p:pic>
      <p:sp>
        <p:nvSpPr>
          <p:cNvPr id="383" name="Google Shape;383;p25"/>
          <p:cNvSpPr txBox="1"/>
          <p:nvPr/>
        </p:nvSpPr>
        <p:spPr>
          <a:xfrm>
            <a:off x="923278" y="2183276"/>
            <a:ext cx="6719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Data</a:t>
            </a:r>
            <a:endParaRPr b="0" i="0" sz="1400" u="none" cap="none" strike="noStrike">
              <a:solidFill>
                <a:srgbClr val="000000"/>
              </a:solidFill>
              <a:latin typeface="Arial"/>
              <a:ea typeface="Arial"/>
              <a:cs typeface="Arial"/>
              <a:sym typeface="Arial"/>
            </a:endParaRPr>
          </a:p>
        </p:txBody>
      </p:sp>
      <p:sp>
        <p:nvSpPr>
          <p:cNvPr id="384" name="Google Shape;384;p25"/>
          <p:cNvSpPr txBox="1"/>
          <p:nvPr/>
        </p:nvSpPr>
        <p:spPr>
          <a:xfrm>
            <a:off x="826413" y="2735430"/>
            <a:ext cx="569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CW</a:t>
            </a:r>
            <a:endParaRPr b="0" i="0" sz="1400" u="none" cap="none" strike="noStrike">
              <a:solidFill>
                <a:srgbClr val="000000"/>
              </a:solidFill>
              <a:latin typeface="Arial"/>
              <a:ea typeface="Arial"/>
              <a:cs typeface="Arial"/>
              <a:sym typeface="Arial"/>
            </a:endParaRPr>
          </a:p>
        </p:txBody>
      </p:sp>
      <p:sp>
        <p:nvSpPr>
          <p:cNvPr id="385" name="Google Shape;385;p25"/>
          <p:cNvSpPr txBox="1"/>
          <p:nvPr/>
        </p:nvSpPr>
        <p:spPr>
          <a:xfrm>
            <a:off x="522850" y="4660709"/>
            <a:ext cx="78309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Voice</a:t>
            </a:r>
            <a:endParaRPr b="0" i="0" sz="1400" u="none" cap="none" strike="noStrike">
              <a:solidFill>
                <a:srgbClr val="000000"/>
              </a:solidFill>
              <a:latin typeface="Arial"/>
              <a:ea typeface="Arial"/>
              <a:cs typeface="Arial"/>
              <a:sym typeface="Arial"/>
            </a:endParaRPr>
          </a:p>
        </p:txBody>
      </p:sp>
      <p:sp>
        <p:nvSpPr>
          <p:cNvPr id="386" name="Google Shape;386;p25"/>
          <p:cNvSpPr/>
          <p:nvPr/>
        </p:nvSpPr>
        <p:spPr>
          <a:xfrm>
            <a:off x="2474525" y="2931198"/>
            <a:ext cx="1141858" cy="345402"/>
          </a:xfrm>
          <a:prstGeom prst="rightArrow">
            <a:avLst>
              <a:gd fmla="val 50000" name="adj1"/>
              <a:gd fmla="val 50000" name="adj2"/>
            </a:avLst>
          </a:prstGeom>
          <a:solidFill>
            <a:srgbClr val="E02C0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7" name="Google Shape;387;p25"/>
          <p:cNvSpPr txBox="1"/>
          <p:nvPr/>
        </p:nvSpPr>
        <p:spPr>
          <a:xfrm>
            <a:off x="2471334" y="2550764"/>
            <a:ext cx="7745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Audio</a:t>
            </a:r>
            <a:endParaRPr b="0" i="0" sz="1400" u="none" cap="none" strike="noStrike">
              <a:solidFill>
                <a:srgbClr val="000000"/>
              </a:solidFill>
              <a:latin typeface="Arial"/>
              <a:ea typeface="Arial"/>
              <a:cs typeface="Arial"/>
              <a:sym typeface="Arial"/>
            </a:endParaRPr>
          </a:p>
        </p:txBody>
      </p:sp>
      <p:sp>
        <p:nvSpPr>
          <p:cNvPr id="388" name="Google Shape;388;p25"/>
          <p:cNvSpPr/>
          <p:nvPr/>
        </p:nvSpPr>
        <p:spPr>
          <a:xfrm>
            <a:off x="6147885" y="2685491"/>
            <a:ext cx="1853115" cy="345402"/>
          </a:xfrm>
          <a:prstGeom prst="rightArrow">
            <a:avLst>
              <a:gd fmla="val 50000" name="adj1"/>
              <a:gd fmla="val 50000" name="adj2"/>
            </a:avLst>
          </a:prstGeom>
          <a:solidFill>
            <a:srgbClr val="E02C0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9" name="Google Shape;389;p25"/>
          <p:cNvSpPr txBox="1"/>
          <p:nvPr/>
        </p:nvSpPr>
        <p:spPr>
          <a:xfrm>
            <a:off x="6201778" y="2155271"/>
            <a:ext cx="172194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Audio modulated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Onto radio wave</a:t>
            </a:r>
            <a:endParaRPr b="0" i="0" sz="1400" u="none" cap="none" strike="noStrike">
              <a:solidFill>
                <a:srgbClr val="000000"/>
              </a:solidFill>
              <a:latin typeface="Arial"/>
              <a:ea typeface="Arial"/>
              <a:cs typeface="Arial"/>
              <a:sym typeface="Arial"/>
            </a:endParaRPr>
          </a:p>
        </p:txBody>
      </p:sp>
      <p:sp>
        <p:nvSpPr>
          <p:cNvPr id="390" name="Google Shape;390;p25"/>
          <p:cNvSpPr txBox="1"/>
          <p:nvPr/>
        </p:nvSpPr>
        <p:spPr>
          <a:xfrm>
            <a:off x="7424248" y="1124528"/>
            <a:ext cx="184257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Antenna radiates signal into atmosphere</a:t>
            </a:r>
            <a:endParaRPr b="0" i="0" sz="1400" u="none" cap="none" strike="noStrike">
              <a:solidFill>
                <a:srgbClr val="000000"/>
              </a:solidFill>
              <a:latin typeface="Arial"/>
              <a:ea typeface="Arial"/>
              <a:cs typeface="Arial"/>
              <a:sym typeface="Arial"/>
            </a:endParaRPr>
          </a:p>
        </p:txBody>
      </p:sp>
      <p:sp>
        <p:nvSpPr>
          <p:cNvPr id="391" name="Google Shape;391;p25"/>
          <p:cNvSpPr/>
          <p:nvPr/>
        </p:nvSpPr>
        <p:spPr>
          <a:xfrm rot="10800000">
            <a:off x="6088457" y="3051419"/>
            <a:ext cx="1853115" cy="345402"/>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2" name="Google Shape;392;p25"/>
          <p:cNvSpPr txBox="1"/>
          <p:nvPr/>
        </p:nvSpPr>
        <p:spPr>
          <a:xfrm>
            <a:off x="6362872" y="3645691"/>
            <a:ext cx="2818670" cy="132343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Antenna collects tine electrical signals from the atmosphere. These are typically transferred via co-axial cable to the Transceiver</a:t>
            </a:r>
            <a:endParaRPr b="0" i="0" sz="1400" u="none" cap="none" strike="noStrike">
              <a:solidFill>
                <a:srgbClr val="000000"/>
              </a:solidFill>
              <a:latin typeface="Arial"/>
              <a:ea typeface="Arial"/>
              <a:cs typeface="Arial"/>
              <a:sym typeface="Arial"/>
            </a:endParaRPr>
          </a:p>
        </p:txBody>
      </p:sp>
      <p:sp>
        <p:nvSpPr>
          <p:cNvPr id="393" name="Google Shape;393;p25"/>
          <p:cNvSpPr txBox="1"/>
          <p:nvPr/>
        </p:nvSpPr>
        <p:spPr>
          <a:xfrm>
            <a:off x="2449643" y="3996022"/>
            <a:ext cx="2211442"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Radio Demodulates and amplifies signal and plays through speaker or headphones</a:t>
            </a:r>
            <a:endParaRPr b="0" i="0" sz="1400" u="none" cap="none" strike="noStrike">
              <a:solidFill>
                <a:srgbClr val="000000"/>
              </a:solidFill>
              <a:latin typeface="Arial"/>
              <a:ea typeface="Arial"/>
              <a:cs typeface="Arial"/>
              <a:sym typeface="Arial"/>
            </a:endParaRPr>
          </a:p>
        </p:txBody>
      </p:sp>
      <p:pic>
        <p:nvPicPr>
          <p:cNvPr id="394" name="Google Shape;394;p25"/>
          <p:cNvPicPr preferRelativeResize="0"/>
          <p:nvPr/>
        </p:nvPicPr>
        <p:blipFill rotWithShape="1">
          <a:blip r:embed="rId9">
            <a:alphaModFix/>
          </a:blip>
          <a:srcRect b="0" l="0" r="0" t="0"/>
          <a:stretch/>
        </p:blipFill>
        <p:spPr>
          <a:xfrm>
            <a:off x="2894677" y="5307313"/>
            <a:ext cx="1646101" cy="1095405"/>
          </a:xfrm>
          <a:prstGeom prst="rect">
            <a:avLst/>
          </a:prstGeom>
          <a:noFill/>
          <a:ln>
            <a:noFill/>
          </a:ln>
        </p:spPr>
      </p:pic>
      <p:sp>
        <p:nvSpPr>
          <p:cNvPr id="395" name="Google Shape;395;p25"/>
          <p:cNvSpPr/>
          <p:nvPr/>
        </p:nvSpPr>
        <p:spPr>
          <a:xfrm rot="5400000">
            <a:off x="3677670" y="4351746"/>
            <a:ext cx="1853115" cy="345402"/>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96" name="Google Shape;396;p25"/>
          <p:cNvGrpSpPr/>
          <p:nvPr/>
        </p:nvGrpSpPr>
        <p:grpSpPr>
          <a:xfrm>
            <a:off x="6938151" y="5230970"/>
            <a:ext cx="2125697" cy="1055355"/>
            <a:chOff x="4237175" y="5451005"/>
            <a:chExt cx="2125697" cy="1055355"/>
          </a:xfrm>
        </p:grpSpPr>
        <p:sp>
          <p:nvSpPr>
            <p:cNvPr id="397" name="Google Shape;397;p25"/>
            <p:cNvSpPr/>
            <p:nvPr/>
          </p:nvSpPr>
          <p:spPr>
            <a:xfrm>
              <a:off x="4237175" y="5451005"/>
              <a:ext cx="2125697" cy="1055355"/>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8" name="Google Shape;398;p25"/>
            <p:cNvSpPr/>
            <p:nvPr/>
          </p:nvSpPr>
          <p:spPr>
            <a:xfrm>
              <a:off x="4381818" y="5609964"/>
              <a:ext cx="439149" cy="345402"/>
            </a:xfrm>
            <a:prstGeom prst="rightArrow">
              <a:avLst>
                <a:gd fmla="val 50000" name="adj1"/>
                <a:gd fmla="val 50000" name="adj2"/>
              </a:avLst>
            </a:prstGeom>
            <a:solidFill>
              <a:srgbClr val="E02C0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9" name="Google Shape;399;p25"/>
            <p:cNvSpPr/>
            <p:nvPr/>
          </p:nvSpPr>
          <p:spPr>
            <a:xfrm rot="10800000">
              <a:off x="4381818" y="6017620"/>
              <a:ext cx="439149" cy="345402"/>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0" name="Google Shape;400;p25"/>
            <p:cNvSpPr txBox="1"/>
            <p:nvPr/>
          </p:nvSpPr>
          <p:spPr>
            <a:xfrm>
              <a:off x="4803209" y="5576031"/>
              <a:ext cx="139852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Transmit (Tx)</a:t>
              </a:r>
              <a:endParaRPr b="0" i="0" sz="1400" u="none" cap="none" strike="noStrike">
                <a:solidFill>
                  <a:srgbClr val="000000"/>
                </a:solidFill>
                <a:latin typeface="Arial"/>
                <a:ea typeface="Arial"/>
                <a:cs typeface="Arial"/>
                <a:sym typeface="Arial"/>
              </a:endParaRPr>
            </a:p>
          </p:txBody>
        </p:sp>
        <p:sp>
          <p:nvSpPr>
            <p:cNvPr id="401" name="Google Shape;401;p25"/>
            <p:cNvSpPr txBox="1"/>
            <p:nvPr/>
          </p:nvSpPr>
          <p:spPr>
            <a:xfrm>
              <a:off x="4851081" y="5999294"/>
              <a:ext cx="136928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Recieve (Rx)</a:t>
              </a:r>
              <a:endParaRPr b="0" i="0" sz="1400" u="none" cap="none" strike="noStrike">
                <a:solidFill>
                  <a:srgbClr val="000000"/>
                </a:solidFill>
                <a:latin typeface="Arial"/>
                <a:ea typeface="Arial"/>
                <a:cs typeface="Arial"/>
                <a:sym typeface="Arial"/>
              </a:endParaRPr>
            </a:p>
          </p:txBody>
        </p:sp>
      </p:grpSp>
      <p:sp>
        <p:nvSpPr>
          <p:cNvPr id="402" name="Google Shape;402;p25"/>
          <p:cNvSpPr txBox="1"/>
          <p:nvPr/>
        </p:nvSpPr>
        <p:spPr>
          <a:xfrm>
            <a:off x="3877711" y="2025908"/>
            <a:ext cx="21473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Transceiver – Transmitter &amp; Receiver</a:t>
            </a:r>
            <a:endParaRPr b="0" i="0" sz="1400" u="none" cap="none" strike="noStrike">
              <a:solidFill>
                <a:srgbClr val="000000"/>
              </a:solidFill>
              <a:latin typeface="Arial"/>
              <a:ea typeface="Arial"/>
              <a:cs typeface="Arial"/>
              <a:sym typeface="Arial"/>
            </a:endParaRPr>
          </a:p>
        </p:txBody>
      </p:sp>
      <p:sp>
        <p:nvSpPr>
          <p:cNvPr id="403" name="Google Shape;403;p25"/>
          <p:cNvSpPr txBox="1"/>
          <p:nvPr/>
        </p:nvSpPr>
        <p:spPr>
          <a:xfrm>
            <a:off x="4864642" y="4185042"/>
            <a:ext cx="1524799"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Tuning / VFO control to select frequency/ signal</a:t>
            </a:r>
            <a:endParaRPr b="0" i="0" sz="1400" u="none" cap="none" strike="noStrike">
              <a:solidFill>
                <a:srgbClr val="000000"/>
              </a:solidFill>
              <a:latin typeface="Arial"/>
              <a:ea typeface="Arial"/>
              <a:cs typeface="Arial"/>
              <a:sym typeface="Arial"/>
            </a:endParaRPr>
          </a:p>
        </p:txBody>
      </p:sp>
      <p:cxnSp>
        <p:nvCxnSpPr>
          <p:cNvPr id="404" name="Google Shape;404;p25"/>
          <p:cNvCxnSpPr>
            <a:stCxn id="405" idx="2"/>
          </p:cNvCxnSpPr>
          <p:nvPr/>
        </p:nvCxnSpPr>
        <p:spPr>
          <a:xfrm flipH="1">
            <a:off x="5707330" y="1651310"/>
            <a:ext cx="567900" cy="1206900"/>
          </a:xfrm>
          <a:prstGeom prst="straightConnector1">
            <a:avLst/>
          </a:prstGeom>
          <a:noFill/>
          <a:ln cap="flat" cmpd="sng" w="19050">
            <a:solidFill>
              <a:srgbClr val="00B0F0"/>
            </a:solidFill>
            <a:prstDash val="solid"/>
            <a:round/>
            <a:headEnd len="sm" w="sm" type="none"/>
            <a:tailEnd len="med" w="med" type="triangle"/>
          </a:ln>
        </p:spPr>
      </p:cxnSp>
      <p:cxnSp>
        <p:nvCxnSpPr>
          <p:cNvPr id="406" name="Google Shape;406;p25"/>
          <p:cNvCxnSpPr/>
          <p:nvPr/>
        </p:nvCxnSpPr>
        <p:spPr>
          <a:xfrm rot="10800000">
            <a:off x="5410200" y="3597889"/>
            <a:ext cx="0" cy="582243"/>
          </a:xfrm>
          <a:prstGeom prst="straightConnector1">
            <a:avLst/>
          </a:prstGeom>
          <a:noFill/>
          <a:ln cap="flat" cmpd="sng" w="19050">
            <a:solidFill>
              <a:srgbClr val="00B0F0"/>
            </a:solidFill>
            <a:prstDash val="solid"/>
            <a:round/>
            <a:headEnd len="sm" w="sm" type="none"/>
            <a:tailEnd len="med" w="med" type="triangle"/>
          </a:ln>
        </p:spPr>
      </p:cxnSp>
      <p:sp>
        <p:nvSpPr>
          <p:cNvPr id="405" name="Google Shape;405;p25"/>
          <p:cNvSpPr txBox="1"/>
          <p:nvPr/>
        </p:nvSpPr>
        <p:spPr>
          <a:xfrm>
            <a:off x="5353945" y="820313"/>
            <a:ext cx="184257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Controls for bands, audio volume, filters etc</a:t>
            </a:r>
            <a:endParaRPr b="0" i="0" sz="1600" u="none" cap="none" strike="noStrike">
              <a:solidFill>
                <a:schemeClr val="dk1"/>
              </a:solidFill>
              <a:latin typeface="Arial"/>
              <a:ea typeface="Arial"/>
              <a:cs typeface="Arial"/>
              <a:sym typeface="Arial"/>
            </a:endParaRPr>
          </a:p>
        </p:txBody>
      </p:sp>
      <p:pic>
        <p:nvPicPr>
          <p:cNvPr descr="CB RADIO HAM SSB POWER SUPPLY 30 AMP ..." id="407" name="Google Shape;407;p25"/>
          <p:cNvPicPr preferRelativeResize="0"/>
          <p:nvPr/>
        </p:nvPicPr>
        <p:blipFill rotWithShape="1">
          <a:blip r:embed="rId10">
            <a:alphaModFix/>
          </a:blip>
          <a:srcRect b="0" l="0" r="0" t="0"/>
          <a:stretch/>
        </p:blipFill>
        <p:spPr>
          <a:xfrm>
            <a:off x="2589202" y="739042"/>
            <a:ext cx="1358635" cy="1178235"/>
          </a:xfrm>
          <a:prstGeom prst="rect">
            <a:avLst/>
          </a:prstGeom>
          <a:noFill/>
          <a:ln>
            <a:noFill/>
          </a:ln>
        </p:spPr>
      </p:pic>
      <p:sp>
        <p:nvSpPr>
          <p:cNvPr id="408" name="Google Shape;408;p25"/>
          <p:cNvSpPr txBox="1"/>
          <p:nvPr/>
        </p:nvSpPr>
        <p:spPr>
          <a:xfrm>
            <a:off x="3975670" y="955251"/>
            <a:ext cx="88897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Power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Supply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(PSU)</a:t>
            </a:r>
            <a:endParaRPr b="0" i="0" sz="1400" u="none" cap="none" strike="noStrike">
              <a:solidFill>
                <a:srgbClr val="000000"/>
              </a:solidFill>
              <a:latin typeface="Arial"/>
              <a:ea typeface="Arial"/>
              <a:cs typeface="Arial"/>
              <a:sym typeface="Arial"/>
            </a:endParaRPr>
          </a:p>
        </p:txBody>
      </p:sp>
      <p:sp>
        <p:nvSpPr>
          <p:cNvPr id="409" name="Google Shape;409;p25"/>
          <p:cNvSpPr/>
          <p:nvPr/>
        </p:nvSpPr>
        <p:spPr>
          <a:xfrm>
            <a:off x="3770489" y="1783644"/>
            <a:ext cx="191933" cy="767645"/>
          </a:xfrm>
          <a:custGeom>
            <a:rect b="b" l="l" r="r" t="t"/>
            <a:pathLst>
              <a:path extrusionOk="0" h="767645" w="191933">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0" name="Google Shape;410;p25"/>
          <p:cNvSpPr/>
          <p:nvPr/>
        </p:nvSpPr>
        <p:spPr>
          <a:xfrm>
            <a:off x="3628480" y="1814194"/>
            <a:ext cx="142009" cy="828310"/>
          </a:xfrm>
          <a:custGeom>
            <a:rect b="b" l="l" r="r" t="t"/>
            <a:pathLst>
              <a:path extrusionOk="0" h="767645" w="191933">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descr="Radio Scouting in 1940 | OneTubeRadio.com" id="86" name="Google Shape;86;p3"/>
          <p:cNvPicPr preferRelativeResize="0"/>
          <p:nvPr/>
        </p:nvPicPr>
        <p:blipFill rotWithShape="1">
          <a:blip r:embed="rId3">
            <a:alphaModFix/>
          </a:blip>
          <a:srcRect b="0" l="0" r="0" t="0"/>
          <a:stretch/>
        </p:blipFill>
        <p:spPr>
          <a:xfrm>
            <a:off x="0" y="14040"/>
            <a:ext cx="9143640" cy="5472000"/>
          </a:xfrm>
          <a:prstGeom prst="rect">
            <a:avLst/>
          </a:prstGeom>
          <a:noFill/>
          <a:ln>
            <a:noFill/>
          </a:ln>
        </p:spPr>
      </p:pic>
      <p:sp>
        <p:nvSpPr>
          <p:cNvPr id="87" name="Google Shape;87;p3"/>
          <p:cNvSpPr/>
          <p:nvPr/>
        </p:nvSpPr>
        <p:spPr>
          <a:xfrm>
            <a:off x="0" y="0"/>
            <a:ext cx="9143640" cy="5486040"/>
          </a:xfrm>
          <a:prstGeom prst="rect">
            <a:avLst/>
          </a:prstGeom>
          <a:solidFill>
            <a:schemeClr val="dk1">
              <a:alpha val="4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3"/>
          <p:cNvSpPr txBox="1"/>
          <p:nvPr>
            <p:ph idx="4294967295" type="title"/>
          </p:nvPr>
        </p:nvSpPr>
        <p:spPr>
          <a:xfrm>
            <a:off x="457200" y="-152400"/>
            <a:ext cx="8229240" cy="9140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800"/>
              <a:buFont typeface="Calibri"/>
              <a:buNone/>
            </a:pPr>
            <a:r>
              <a:rPr b="1" i="0" lang="en-US" sz="4800" u="none" cap="none" strike="noStrike">
                <a:solidFill>
                  <a:srgbClr val="FFFFFF"/>
                </a:solidFill>
                <a:latin typeface="Calibri"/>
                <a:ea typeface="Calibri"/>
                <a:cs typeface="Calibri"/>
                <a:sym typeface="Calibri"/>
              </a:rPr>
              <a:t>Radio </a:t>
            </a:r>
            <a:r>
              <a:rPr lang="en-US">
                <a:solidFill>
                  <a:srgbClr val="FFFFFF"/>
                </a:solidFill>
                <a:latin typeface="Calibri"/>
                <a:ea typeface="Calibri"/>
                <a:cs typeface="Calibri"/>
                <a:sym typeface="Calibri"/>
              </a:rPr>
              <a:t>S</a:t>
            </a:r>
            <a:r>
              <a:rPr b="1" i="0" lang="en-US" sz="4800" u="none" cap="none" strike="noStrike">
                <a:solidFill>
                  <a:srgbClr val="FFFFFF"/>
                </a:solidFill>
                <a:latin typeface="Calibri"/>
                <a:ea typeface="Calibri"/>
                <a:cs typeface="Calibri"/>
                <a:sym typeface="Calibri"/>
              </a:rPr>
              <a:t>couting/Radio Guiding </a:t>
            </a:r>
            <a:endParaRPr b="0" i="0" sz="4800" u="none" cap="none" strike="noStrike">
              <a:solidFill>
                <a:srgbClr val="000000"/>
              </a:solidFill>
              <a:latin typeface="Arial"/>
              <a:ea typeface="Arial"/>
              <a:cs typeface="Arial"/>
              <a:sym typeface="Arial"/>
            </a:endParaRPr>
          </a:p>
        </p:txBody>
      </p:sp>
      <p:sp>
        <p:nvSpPr>
          <p:cNvPr id="89" name="Google Shape;89;p3"/>
          <p:cNvSpPr/>
          <p:nvPr/>
        </p:nvSpPr>
        <p:spPr>
          <a:xfrm>
            <a:off x="-27950" y="609600"/>
            <a:ext cx="7387500" cy="54015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600"/>
              </a:spcBef>
              <a:spcAft>
                <a:spcPts val="0"/>
              </a:spcAft>
              <a:buClr>
                <a:srgbClr val="FFFFFF"/>
              </a:buClr>
              <a:buSzPts val="2000"/>
              <a:buFont typeface="Arial"/>
              <a:buChar char="•"/>
            </a:pPr>
            <a:r>
              <a:rPr b="1" i="0" lang="en-US" sz="2000" u="none" cap="none" strike="noStrike">
                <a:solidFill>
                  <a:srgbClr val="FFFFFF"/>
                </a:solidFill>
                <a:latin typeface="Calibri"/>
                <a:ea typeface="Calibri"/>
                <a:cs typeface="Calibri"/>
                <a:sym typeface="Calibri"/>
              </a:rPr>
              <a:t>Radio Skills have been a fun and educational part of scouting and guiding since at least 1918</a:t>
            </a:r>
            <a:endParaRPr b="1" i="0" sz="2000" u="none" cap="none" strike="noStrike">
              <a:solidFill>
                <a:srgbClr val="FFFFFF"/>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Arial"/>
              <a:buChar char="•"/>
            </a:pPr>
            <a:r>
              <a:rPr b="1" i="0" lang="en-US" sz="2000" u="none" cap="none" strike="noStrike">
                <a:solidFill>
                  <a:srgbClr val="FFFFFF"/>
                </a:solidFill>
                <a:latin typeface="Calibri"/>
                <a:ea typeface="Calibri"/>
                <a:cs typeface="Calibri"/>
                <a:sym typeface="Calibri"/>
              </a:rPr>
              <a:t>Ham Radio or Amateur Radios is a big part of Radio Scouting</a:t>
            </a:r>
            <a:endParaRPr b="1" i="0" sz="2000" u="none" cap="none" strike="noStrike">
              <a:solidFill>
                <a:srgbClr val="FFFFFF"/>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Calibri"/>
              <a:buChar char="•"/>
            </a:pPr>
            <a:r>
              <a:rPr b="1" lang="en-US" sz="2000">
                <a:solidFill>
                  <a:srgbClr val="FFFFFF"/>
                </a:solidFill>
                <a:latin typeface="Calibri"/>
                <a:ea typeface="Calibri"/>
                <a:cs typeface="Calibri"/>
                <a:sym typeface="Calibri"/>
              </a:rPr>
              <a:t>The biggest annual scout and guide event is JOTA-JOTI</a:t>
            </a:r>
            <a:endParaRPr b="1" sz="2000">
              <a:solidFill>
                <a:srgbClr val="FFFFFF"/>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Calibri"/>
              <a:buChar char="•"/>
            </a:pPr>
            <a:r>
              <a:rPr b="1" lang="en-US" sz="2000">
                <a:solidFill>
                  <a:schemeClr val="lt1"/>
                </a:solidFill>
                <a:latin typeface="Calibri"/>
                <a:ea typeface="Calibri"/>
                <a:cs typeface="Calibri"/>
                <a:sym typeface="Calibri"/>
              </a:rPr>
              <a:t>Many countries have well-established radio scouting programs</a:t>
            </a:r>
            <a:endParaRPr b="1" sz="2000">
              <a:solidFill>
                <a:srgbClr val="FFFFFF"/>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Arial"/>
              <a:buChar char="•"/>
            </a:pPr>
            <a:r>
              <a:rPr b="1" i="0" lang="en-US" sz="2000" u="none" cap="none" strike="noStrike">
                <a:solidFill>
                  <a:srgbClr val="FFFFFF"/>
                </a:solidFill>
                <a:latin typeface="Calibri"/>
                <a:ea typeface="Calibri"/>
                <a:cs typeface="Calibri"/>
                <a:sym typeface="Calibri"/>
              </a:rPr>
              <a:t>Radio Scouting Ireland (RSI) was set up to support Irish scout and guide groups who want to take part in J</a:t>
            </a:r>
            <a:r>
              <a:rPr b="1" lang="en-US" sz="2000">
                <a:solidFill>
                  <a:srgbClr val="FFFFFF"/>
                </a:solidFill>
                <a:latin typeface="Calibri"/>
                <a:ea typeface="Calibri"/>
                <a:cs typeface="Calibri"/>
                <a:sym typeface="Calibri"/>
              </a:rPr>
              <a:t>OTA-JOTI and </a:t>
            </a:r>
            <a:r>
              <a:rPr b="1" i="0" lang="en-US" sz="2000" u="none" cap="none" strike="noStrike">
                <a:solidFill>
                  <a:srgbClr val="FFFFFF"/>
                </a:solidFill>
                <a:latin typeface="Calibri"/>
                <a:ea typeface="Calibri"/>
                <a:cs typeface="Calibri"/>
                <a:sym typeface="Calibri"/>
              </a:rPr>
              <a:t>do radio/STEM</a:t>
            </a:r>
            <a:r>
              <a:rPr b="1" lang="en-US" sz="2000">
                <a:solidFill>
                  <a:srgbClr val="FFFFFF"/>
                </a:solidFill>
                <a:latin typeface="Calibri"/>
                <a:ea typeface="Calibri"/>
                <a:cs typeface="Calibri"/>
                <a:sym typeface="Calibri"/>
              </a:rPr>
              <a:t>. </a:t>
            </a:r>
            <a:r>
              <a:rPr b="1" i="0" lang="en-US" sz="2000" u="none" cap="none" strike="noStrike">
                <a:solidFill>
                  <a:srgbClr val="FFFFFF"/>
                </a:solidFill>
                <a:latin typeface="Calibri"/>
                <a:ea typeface="Calibri"/>
                <a:cs typeface="Calibri"/>
                <a:sym typeface="Calibri"/>
              </a:rPr>
              <a:t> </a:t>
            </a:r>
            <a:r>
              <a:rPr b="1" lang="en-US" sz="2000">
                <a:solidFill>
                  <a:srgbClr val="FFFFFF"/>
                </a:solidFill>
                <a:latin typeface="Calibri"/>
                <a:ea typeface="Calibri"/>
                <a:cs typeface="Calibri"/>
                <a:sym typeface="Calibri"/>
              </a:rPr>
              <a:t>T</a:t>
            </a:r>
            <a:r>
              <a:rPr b="1" i="0" lang="en-US" sz="2000" u="none" cap="none" strike="noStrike">
                <a:solidFill>
                  <a:srgbClr val="FFFFFF"/>
                </a:solidFill>
                <a:latin typeface="Calibri"/>
                <a:ea typeface="Calibri"/>
                <a:cs typeface="Calibri"/>
                <a:sym typeface="Calibri"/>
              </a:rPr>
              <a:t>here are lots of  free resources at </a:t>
            </a:r>
            <a:r>
              <a:rPr b="1" i="0" lang="en-US" sz="2000" u="none" cap="none" strike="noStrike">
                <a:solidFill>
                  <a:srgbClr val="00FFFF"/>
                </a:solidFill>
                <a:latin typeface="Calibri"/>
                <a:ea typeface="Calibri"/>
                <a:cs typeface="Calibri"/>
                <a:sym typeface="Calibri"/>
              </a:rPr>
              <a:t>www.radioscouting.ie/resources</a:t>
            </a:r>
            <a:endParaRPr b="1" i="0" sz="2000" u="none" cap="none" strike="noStrike">
              <a:solidFill>
                <a:srgbClr val="00FFFF"/>
              </a:solidFill>
              <a:latin typeface="Calibri"/>
              <a:ea typeface="Calibri"/>
              <a:cs typeface="Calibri"/>
              <a:sym typeface="Calibri"/>
            </a:endParaRPr>
          </a:p>
          <a:p>
            <a:pPr indent="-457200" lvl="0" marL="457200" marR="0" rtl="0" algn="l">
              <a:lnSpc>
                <a:spcPct val="100000"/>
              </a:lnSpc>
              <a:spcBef>
                <a:spcPts val="600"/>
              </a:spcBef>
              <a:spcAft>
                <a:spcPts val="0"/>
              </a:spcAft>
              <a:buClr>
                <a:srgbClr val="FFFFFF"/>
              </a:buClr>
              <a:buSzPts val="2000"/>
              <a:buFont typeface="Arial"/>
              <a:buChar char="•"/>
            </a:pPr>
            <a:r>
              <a:rPr b="1" lang="en-US" sz="2000">
                <a:solidFill>
                  <a:srgbClr val="FFFFFF"/>
                </a:solidFill>
                <a:latin typeface="Calibri"/>
                <a:ea typeface="Calibri"/>
                <a:cs typeface="Calibri"/>
                <a:sym typeface="Calibri"/>
              </a:rPr>
              <a:t>BADGES!!! Skills and Participation badges:</a:t>
            </a:r>
            <a:endParaRPr b="1" i="0" sz="2000" u="none" cap="none" strike="noStrike">
              <a:solidFill>
                <a:schemeClr val="dk1"/>
              </a:solidFill>
              <a:latin typeface="Calibri"/>
              <a:ea typeface="Calibri"/>
              <a:cs typeface="Calibri"/>
              <a:sym typeface="Calibri"/>
            </a:endParaRPr>
          </a:p>
          <a:p>
            <a:pPr indent="-457200" lvl="1" marL="914400" marR="0" rtl="0" algn="l">
              <a:lnSpc>
                <a:spcPct val="100000"/>
              </a:lnSpc>
              <a:spcBef>
                <a:spcPts val="600"/>
              </a:spcBef>
              <a:spcAft>
                <a:spcPts val="0"/>
              </a:spcAft>
              <a:buClr>
                <a:srgbClr val="FFFFFF"/>
              </a:buClr>
              <a:buSzPts val="2000"/>
              <a:buFont typeface="Arial"/>
              <a:buChar char="•"/>
            </a:pPr>
            <a:r>
              <a:rPr b="1" lang="en-US" sz="2000">
                <a:solidFill>
                  <a:schemeClr val="lt1"/>
                </a:solidFill>
                <a:latin typeface="Calibri"/>
                <a:ea typeface="Calibri"/>
                <a:cs typeface="Calibri"/>
                <a:sym typeface="Calibri"/>
              </a:rPr>
              <a:t>Radio Scouting skills program </a:t>
            </a:r>
            <a:r>
              <a:rPr b="1" i="0" lang="en-US" sz="1800" u="none" cap="none" strike="noStrike">
                <a:solidFill>
                  <a:srgbClr val="FFFFFF"/>
                </a:solidFill>
                <a:latin typeface="Calibri"/>
                <a:ea typeface="Calibri"/>
                <a:cs typeface="Calibri"/>
                <a:sym typeface="Calibri"/>
              </a:rPr>
              <a:t>S1-S9 up to license level </a:t>
            </a:r>
            <a:endParaRPr b="0" i="0" sz="1400" u="none" cap="none" strike="noStrike">
              <a:solidFill>
                <a:srgbClr val="000000"/>
              </a:solidFill>
              <a:latin typeface="Arial"/>
              <a:ea typeface="Arial"/>
              <a:cs typeface="Arial"/>
              <a:sym typeface="Arial"/>
            </a:endParaRPr>
          </a:p>
          <a:p>
            <a:pPr indent="-457200" lvl="1" marL="914400" marR="0" rtl="0" algn="l">
              <a:lnSpc>
                <a:spcPct val="100000"/>
              </a:lnSpc>
              <a:spcBef>
                <a:spcPts val="600"/>
              </a:spcBef>
              <a:spcAft>
                <a:spcPts val="0"/>
              </a:spcAft>
              <a:buClr>
                <a:srgbClr val="FFFFFF"/>
              </a:buClr>
              <a:buSzPts val="2000"/>
              <a:buFont typeface="Arial"/>
              <a:buChar char="•"/>
            </a:pPr>
            <a:r>
              <a:rPr b="1" i="0" lang="en-US" sz="1800" u="none" cap="none" strike="noStrike">
                <a:solidFill>
                  <a:srgbClr val="FFFFFF"/>
                </a:solidFill>
                <a:latin typeface="Calibri"/>
                <a:ea typeface="Calibri"/>
                <a:cs typeface="Calibri"/>
                <a:sym typeface="Calibri"/>
              </a:rPr>
              <a:t>Licensed Operator &amp; Special Interest badges </a:t>
            </a:r>
            <a:endParaRPr b="1" i="0" sz="1800" u="none" cap="none" strike="noStrike">
              <a:solidFill>
                <a:schemeClr val="dk1"/>
              </a:solidFill>
              <a:latin typeface="Calibri"/>
              <a:ea typeface="Calibri"/>
              <a:cs typeface="Calibri"/>
              <a:sym typeface="Calibri"/>
            </a:endParaRPr>
          </a:p>
          <a:p>
            <a:pPr indent="-457200" lvl="1" marL="914400" marR="0" rtl="0" algn="l">
              <a:lnSpc>
                <a:spcPct val="100000"/>
              </a:lnSpc>
              <a:spcBef>
                <a:spcPts val="600"/>
              </a:spcBef>
              <a:spcAft>
                <a:spcPts val="0"/>
              </a:spcAft>
              <a:buClr>
                <a:srgbClr val="FFFFFF"/>
              </a:buClr>
              <a:buSzPts val="2000"/>
              <a:buFont typeface="Arial"/>
              <a:buChar char="•"/>
            </a:pPr>
            <a:r>
              <a:rPr b="1" i="0" lang="en-US" sz="1800" u="none" cap="none" strike="noStrike">
                <a:solidFill>
                  <a:srgbClr val="FFFFFF"/>
                </a:solidFill>
                <a:latin typeface="Calibri"/>
                <a:ea typeface="Calibri"/>
                <a:cs typeface="Calibri"/>
                <a:sym typeface="Calibri"/>
              </a:rPr>
              <a:t>JOTA-JOTI badge – Biggest annual scout and guide event</a:t>
            </a:r>
            <a:endParaRPr b="1" i="0" sz="1800" u="none" cap="none" strike="noStrike">
              <a:solidFill>
                <a:schemeClr val="dk1"/>
              </a:solidFill>
              <a:latin typeface="Calibri"/>
              <a:ea typeface="Calibri"/>
              <a:cs typeface="Calibri"/>
              <a:sym typeface="Calibri"/>
            </a:endParaRPr>
          </a:p>
          <a:p>
            <a:pPr indent="-330120" lvl="0" marL="457200" marR="0" rtl="0" algn="l">
              <a:lnSpc>
                <a:spcPct val="100000"/>
              </a:lnSpc>
              <a:spcBef>
                <a:spcPts val="600"/>
              </a:spcBef>
              <a:spcAft>
                <a:spcPts val="0"/>
              </a:spcAft>
              <a:buClr>
                <a:schemeClr val="dk1"/>
              </a:buClr>
              <a:buSzPts val="2000"/>
              <a:buFont typeface="Arial"/>
              <a:buNone/>
            </a:pPr>
            <a:r>
              <a:t/>
            </a:r>
            <a:endParaRPr b="1" i="0" sz="2000" u="none" cap="none" strike="noStrike">
              <a:solidFill>
                <a:schemeClr val="dk1"/>
              </a:solidFill>
              <a:latin typeface="Calibri"/>
              <a:ea typeface="Calibri"/>
              <a:cs typeface="Calibri"/>
              <a:sym typeface="Calibri"/>
            </a:endParaRPr>
          </a:p>
        </p:txBody>
      </p:sp>
      <p:pic>
        <p:nvPicPr>
          <p:cNvPr descr="JOTA-JOTI 2021 Scouting Woven Fun Badge New arrivals" id="90" name="Google Shape;90;p3"/>
          <p:cNvPicPr preferRelativeResize="0"/>
          <p:nvPr/>
        </p:nvPicPr>
        <p:blipFill rotWithShape="1">
          <a:blip r:embed="rId4">
            <a:alphaModFix/>
          </a:blip>
          <a:srcRect b="0" l="0" r="0" t="0"/>
          <a:stretch/>
        </p:blipFill>
        <p:spPr>
          <a:xfrm>
            <a:off x="4572000" y="5500440"/>
            <a:ext cx="823680" cy="823680"/>
          </a:xfrm>
          <a:prstGeom prst="rect">
            <a:avLst/>
          </a:prstGeom>
          <a:noFill/>
          <a:ln>
            <a:noFill/>
          </a:ln>
        </p:spPr>
      </p:pic>
      <p:pic>
        <p:nvPicPr>
          <p:cNvPr descr="Order JOTA JOTI badges today! - SCOUTS South Africa" id="91" name="Google Shape;91;p3"/>
          <p:cNvPicPr preferRelativeResize="0"/>
          <p:nvPr/>
        </p:nvPicPr>
        <p:blipFill rotWithShape="1">
          <a:blip r:embed="rId5">
            <a:alphaModFix/>
          </a:blip>
          <a:srcRect b="0" l="0" r="0" t="0"/>
          <a:stretch/>
        </p:blipFill>
        <p:spPr>
          <a:xfrm>
            <a:off x="3657600" y="5500440"/>
            <a:ext cx="827280" cy="823680"/>
          </a:xfrm>
          <a:prstGeom prst="rect">
            <a:avLst/>
          </a:prstGeom>
          <a:noFill/>
          <a:ln>
            <a:noFill/>
          </a:ln>
        </p:spPr>
      </p:pic>
      <p:pic>
        <p:nvPicPr>
          <p:cNvPr id="92" name="Google Shape;92;p3"/>
          <p:cNvPicPr preferRelativeResize="0"/>
          <p:nvPr/>
        </p:nvPicPr>
        <p:blipFill rotWithShape="1">
          <a:blip r:embed="rId6">
            <a:alphaModFix/>
          </a:blip>
          <a:srcRect b="0" l="0" r="0" t="0"/>
          <a:stretch/>
        </p:blipFill>
        <p:spPr>
          <a:xfrm>
            <a:off x="5491440" y="5506560"/>
            <a:ext cx="813960" cy="803880"/>
          </a:xfrm>
          <a:prstGeom prst="rect">
            <a:avLst/>
          </a:prstGeom>
          <a:noFill/>
          <a:ln>
            <a:noFill/>
          </a:ln>
        </p:spPr>
      </p:pic>
      <p:pic>
        <p:nvPicPr>
          <p:cNvPr descr="We Are Getting Ready for JOTA 2019 | Worksop Amateur Radio Society" id="93" name="Google Shape;93;p3"/>
          <p:cNvPicPr preferRelativeResize="0"/>
          <p:nvPr/>
        </p:nvPicPr>
        <p:blipFill rotWithShape="1">
          <a:blip r:embed="rId7">
            <a:alphaModFix/>
          </a:blip>
          <a:srcRect b="0" l="0" r="0" t="0"/>
          <a:stretch/>
        </p:blipFill>
        <p:spPr>
          <a:xfrm>
            <a:off x="2819520" y="5511240"/>
            <a:ext cx="790200" cy="793800"/>
          </a:xfrm>
          <a:prstGeom prst="rect">
            <a:avLst/>
          </a:prstGeom>
          <a:noFill/>
          <a:ln>
            <a:noFill/>
          </a:ln>
        </p:spPr>
      </p:pic>
      <p:pic>
        <p:nvPicPr>
          <p:cNvPr descr="Jota Joti 2018 - Home | Facebook" id="94" name="Google Shape;94;p3"/>
          <p:cNvPicPr preferRelativeResize="0"/>
          <p:nvPr/>
        </p:nvPicPr>
        <p:blipFill rotWithShape="1">
          <a:blip r:embed="rId8">
            <a:alphaModFix/>
          </a:blip>
          <a:srcRect b="0" l="0" r="0" t="0"/>
          <a:stretch/>
        </p:blipFill>
        <p:spPr>
          <a:xfrm>
            <a:off x="1925280" y="5516280"/>
            <a:ext cx="790200" cy="807840"/>
          </a:xfrm>
          <a:prstGeom prst="rect">
            <a:avLst/>
          </a:prstGeom>
          <a:noFill/>
          <a:ln>
            <a:noFill/>
          </a:ln>
        </p:spPr>
      </p:pic>
      <p:pic>
        <p:nvPicPr>
          <p:cNvPr descr="Early 1900's Photo of Boy Scout Using Telegraph Equipment? Early ..." id="95" name="Google Shape;95;p3"/>
          <p:cNvPicPr preferRelativeResize="0"/>
          <p:nvPr/>
        </p:nvPicPr>
        <p:blipFill rotWithShape="1">
          <a:blip r:embed="rId9">
            <a:alphaModFix/>
          </a:blip>
          <a:srcRect b="0" l="0" r="0" t="0"/>
          <a:stretch/>
        </p:blipFill>
        <p:spPr>
          <a:xfrm>
            <a:off x="7266022" y="762419"/>
            <a:ext cx="1806592" cy="1377451"/>
          </a:xfrm>
          <a:prstGeom prst="rect">
            <a:avLst/>
          </a:prstGeom>
          <a:noFill/>
          <a:ln>
            <a:noFill/>
          </a:ln>
        </p:spPr>
      </p:pic>
      <p:pic>
        <p:nvPicPr>
          <p:cNvPr id="96" name="Google Shape;96;p3"/>
          <p:cNvPicPr preferRelativeResize="0"/>
          <p:nvPr/>
        </p:nvPicPr>
        <p:blipFill rotWithShape="1">
          <a:blip r:embed="rId10">
            <a:alphaModFix/>
          </a:blip>
          <a:srcRect b="0" l="0" r="0" t="0"/>
          <a:stretch/>
        </p:blipFill>
        <p:spPr>
          <a:xfrm>
            <a:off x="7207700" y="4111700"/>
            <a:ext cx="1936300" cy="1316075"/>
          </a:xfrm>
          <a:prstGeom prst="rect">
            <a:avLst/>
          </a:prstGeom>
          <a:noFill/>
          <a:ln>
            <a:noFill/>
          </a:ln>
        </p:spPr>
      </p:pic>
      <p:pic>
        <p:nvPicPr>
          <p:cNvPr id="97" name="Google Shape;97;p3"/>
          <p:cNvPicPr preferRelativeResize="0"/>
          <p:nvPr/>
        </p:nvPicPr>
        <p:blipFill>
          <a:blip r:embed="rId11">
            <a:alphaModFix/>
          </a:blip>
          <a:stretch>
            <a:fillRect/>
          </a:stretch>
        </p:blipFill>
        <p:spPr>
          <a:xfrm>
            <a:off x="7348475" y="2247579"/>
            <a:ext cx="1806600" cy="19719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26"/>
          <p:cNvPicPr preferRelativeResize="0"/>
          <p:nvPr/>
        </p:nvPicPr>
        <p:blipFill rotWithShape="1">
          <a:blip r:embed="rId3">
            <a:alphaModFix/>
          </a:blip>
          <a:srcRect b="0" l="0" r="0" t="0"/>
          <a:stretch/>
        </p:blipFill>
        <p:spPr>
          <a:xfrm>
            <a:off x="3124200" y="5562600"/>
            <a:ext cx="2971800" cy="630892"/>
          </a:xfrm>
          <a:prstGeom prst="rect">
            <a:avLst/>
          </a:prstGeom>
          <a:noFill/>
          <a:ln>
            <a:noFill/>
          </a:ln>
        </p:spPr>
      </p:pic>
      <p:sp>
        <p:nvSpPr>
          <p:cNvPr id="417" name="Google Shape;417;p26"/>
          <p:cNvSpPr txBox="1"/>
          <p:nvPr/>
        </p:nvSpPr>
        <p:spPr>
          <a:xfrm>
            <a:off x="76200" y="177026"/>
            <a:ext cx="6934200" cy="30297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Shortwave Listening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Shortwave listening, or SWLing, is the hobby of listening to shortwave radio broadcasts both Commercial and Amateur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Listening set ups can vary from simple to very elaborate!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Listeners range from casual users seeking international news and entertainment programming, to hobbyists immersed in the technical aspects of long-distance radio reception (DXing)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QRZ.com is the biggest global directory of radio amateurs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You can get started SWLing for free with software defined radios on the internet one of the main SDR’s is Hack Green</a:t>
            </a:r>
            <a:endParaRPr b="0" i="0" sz="1400" u="none" cap="none" strike="noStrike">
              <a:solidFill>
                <a:srgbClr val="000000"/>
              </a:solidFill>
              <a:latin typeface="Arial"/>
              <a:ea typeface="Arial"/>
              <a:cs typeface="Arial"/>
              <a:sym typeface="Arial"/>
            </a:endParaRPr>
          </a:p>
        </p:txBody>
      </p:sp>
      <p:cxnSp>
        <p:nvCxnSpPr>
          <p:cNvPr id="418" name="Google Shape;418;p26"/>
          <p:cNvCxnSpPr>
            <a:stCxn id="419" idx="1"/>
            <a:endCxn id="416" idx="0"/>
          </p:cNvCxnSpPr>
          <p:nvPr/>
        </p:nvCxnSpPr>
        <p:spPr>
          <a:xfrm flipH="1">
            <a:off x="4609990" y="4601914"/>
            <a:ext cx="2387400" cy="960600"/>
          </a:xfrm>
          <a:prstGeom prst="straightConnector1">
            <a:avLst/>
          </a:prstGeom>
          <a:noFill/>
          <a:ln cap="flat" cmpd="sng" w="9525">
            <a:solidFill>
              <a:srgbClr val="4A7DBA"/>
            </a:solidFill>
            <a:prstDash val="solid"/>
            <a:round/>
            <a:headEnd len="sm" w="sm" type="none"/>
            <a:tailEnd len="med" w="med" type="triangle"/>
          </a:ln>
        </p:spPr>
      </p:cxnSp>
      <p:sp>
        <p:nvSpPr>
          <p:cNvPr id="419" name="Google Shape;419;p26"/>
          <p:cNvSpPr txBox="1"/>
          <p:nvPr/>
        </p:nvSpPr>
        <p:spPr>
          <a:xfrm>
            <a:off x="6997390" y="3909416"/>
            <a:ext cx="2168912"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Click on signal in waterfall to listen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Use the + and – buttons in the frequency box or your mouse  to tune if needed</a:t>
            </a:r>
            <a:endParaRPr b="0" i="0" sz="1400" u="none" cap="none" strike="noStrike">
              <a:solidFill>
                <a:srgbClr val="000000"/>
              </a:solidFill>
              <a:latin typeface="Arial"/>
              <a:ea typeface="Arial"/>
              <a:cs typeface="Arial"/>
              <a:sym typeface="Arial"/>
            </a:endParaRPr>
          </a:p>
        </p:txBody>
      </p:sp>
      <p:sp>
        <p:nvSpPr>
          <p:cNvPr id="420" name="Google Shape;420;p26"/>
          <p:cNvSpPr txBox="1"/>
          <p:nvPr/>
        </p:nvSpPr>
        <p:spPr>
          <a:xfrm>
            <a:off x="72483" y="3367925"/>
            <a:ext cx="6583865" cy="1985159"/>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 Download and install Firefox web browser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 Search for Hackgreensdr or type in </a:t>
            </a: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http://hackgreensdr.org:8901/</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 Best Ham Radio frequencies to start and get familiar with listening and logging are: 7050-7200 Khz – The 40m Band and 14101-14350 Khz – The 20m Band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 Listen &amp; identify Morse/CW, Data and voice modes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 Practice logging calls</a:t>
            </a:r>
            <a:endParaRPr b="0" i="0" sz="1400" u="none" cap="none" strike="noStrike">
              <a:solidFill>
                <a:schemeClr val="dk1"/>
              </a:solidFill>
              <a:latin typeface="Arial"/>
              <a:ea typeface="Arial"/>
              <a:cs typeface="Arial"/>
              <a:sym typeface="Arial"/>
            </a:endParaRPr>
          </a:p>
        </p:txBody>
      </p:sp>
      <p:pic>
        <p:nvPicPr>
          <p:cNvPr id="421" name="Google Shape;421;p26"/>
          <p:cNvPicPr preferRelativeResize="0"/>
          <p:nvPr/>
        </p:nvPicPr>
        <p:blipFill rotWithShape="1">
          <a:blip r:embed="rId5">
            <a:alphaModFix/>
          </a:blip>
          <a:srcRect b="0" l="0" r="0" t="0"/>
          <a:stretch/>
        </p:blipFill>
        <p:spPr>
          <a:xfrm>
            <a:off x="7239000" y="3717"/>
            <a:ext cx="1676400" cy="1676400"/>
          </a:xfrm>
          <a:prstGeom prst="rect">
            <a:avLst/>
          </a:prstGeom>
          <a:noFill/>
          <a:ln>
            <a:noFill/>
          </a:ln>
        </p:spPr>
      </p:pic>
      <p:pic>
        <p:nvPicPr>
          <p:cNvPr id="422" name="Google Shape;422;p26"/>
          <p:cNvPicPr preferRelativeResize="0"/>
          <p:nvPr/>
        </p:nvPicPr>
        <p:blipFill rotWithShape="1">
          <a:blip r:embed="rId6">
            <a:alphaModFix/>
          </a:blip>
          <a:srcRect b="0" l="0" r="0" t="0"/>
          <a:stretch/>
        </p:blipFill>
        <p:spPr>
          <a:xfrm>
            <a:off x="6975088" y="1715409"/>
            <a:ext cx="2168912" cy="121459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7"/>
          <p:cNvSpPr txBox="1"/>
          <p:nvPr/>
        </p:nvSpPr>
        <p:spPr>
          <a:xfrm>
            <a:off x="0" y="1406912"/>
            <a:ext cx="6858000" cy="30297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Signal Reporting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Signal reporting allows operators understand how well their signal is being received and can also support the study of antenna design and propagation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Signal strength is measured on an exponential scale in Decibels - Db</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Db measurements are complex, and don’t measure readability.  A simple R-S-T system is often used by amateur radio operators, shortwave listeners, and other radio hobbyists  to report signals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R=Readability 1-5, S=Signal Strength 1-9, T= Tone 1-9 (Morse/CW only)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Examples: for a voice communication 59 means excellent readability and excellent signal strength a 599 report for CW means means excellent readability, excellent signal strength and excellent tone.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Some times in competitions where time is of the essence SSB operators if they here you will always give a 59 regardless of how well or badly they receive your signal and  CW operators in competitions will nearly always send 5NN, Can you guess why?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With data communications some programs report the signal strength in Db</a:t>
            </a:r>
            <a:endParaRPr b="0" i="0" sz="1400" u="none" cap="none" strike="noStrike">
              <a:solidFill>
                <a:srgbClr val="000000"/>
              </a:solidFill>
              <a:latin typeface="Arial"/>
              <a:ea typeface="Arial"/>
              <a:cs typeface="Arial"/>
              <a:sym typeface="Arial"/>
            </a:endParaRPr>
          </a:p>
          <a:p>
            <a:pPr indent="-177800" lvl="0" marL="285750" marR="0" rtl="0" algn="l">
              <a:lnSpc>
                <a:spcPct val="100000"/>
              </a:lnSpc>
              <a:spcBef>
                <a:spcPts val="6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pic>
        <p:nvPicPr>
          <p:cNvPr id="429" name="Google Shape;429;p27"/>
          <p:cNvPicPr preferRelativeResize="0"/>
          <p:nvPr/>
        </p:nvPicPr>
        <p:blipFill rotWithShape="1">
          <a:blip r:embed="rId3">
            <a:alphaModFix/>
          </a:blip>
          <a:srcRect b="0" l="0" r="0" t="0"/>
          <a:stretch/>
        </p:blipFill>
        <p:spPr>
          <a:xfrm>
            <a:off x="6934200" y="533400"/>
            <a:ext cx="2133600" cy="1066800"/>
          </a:xfrm>
          <a:prstGeom prst="rect">
            <a:avLst/>
          </a:prstGeom>
          <a:noFill/>
          <a:ln>
            <a:noFill/>
          </a:ln>
        </p:spPr>
      </p:pic>
      <p:pic>
        <p:nvPicPr>
          <p:cNvPr id="430" name="Google Shape;430;p27"/>
          <p:cNvPicPr preferRelativeResize="0"/>
          <p:nvPr/>
        </p:nvPicPr>
        <p:blipFill rotWithShape="1">
          <a:blip r:embed="rId4">
            <a:alphaModFix/>
          </a:blip>
          <a:srcRect b="0" l="0" r="0" t="0"/>
          <a:stretch/>
        </p:blipFill>
        <p:spPr>
          <a:xfrm>
            <a:off x="6934200" y="1975004"/>
            <a:ext cx="2133600" cy="946764"/>
          </a:xfrm>
          <a:prstGeom prst="rect">
            <a:avLst/>
          </a:prstGeom>
          <a:noFill/>
          <a:ln>
            <a:noFill/>
          </a:ln>
        </p:spPr>
      </p:pic>
      <p:pic>
        <p:nvPicPr>
          <p:cNvPr id="431" name="Google Shape;431;p27"/>
          <p:cNvPicPr preferRelativeResize="0"/>
          <p:nvPr/>
        </p:nvPicPr>
        <p:blipFill rotWithShape="1">
          <a:blip r:embed="rId5">
            <a:alphaModFix/>
          </a:blip>
          <a:srcRect b="0" l="0" r="0" t="0"/>
          <a:stretch/>
        </p:blipFill>
        <p:spPr>
          <a:xfrm>
            <a:off x="3725585" y="5188611"/>
            <a:ext cx="5418415" cy="1522086"/>
          </a:xfrm>
          <a:prstGeom prst="rect">
            <a:avLst/>
          </a:prstGeom>
          <a:noFill/>
          <a:ln>
            <a:noFill/>
          </a:ln>
        </p:spPr>
      </p:pic>
      <p:pic>
        <p:nvPicPr>
          <p:cNvPr descr="Signal Reports SSB/ CW/ FT-8 | Steel City Amateur Radio Club" id="432" name="Google Shape;432;p27"/>
          <p:cNvPicPr preferRelativeResize="0"/>
          <p:nvPr/>
        </p:nvPicPr>
        <p:blipFill rotWithShape="1">
          <a:blip r:embed="rId6">
            <a:alphaModFix/>
          </a:blip>
          <a:srcRect b="0" l="0" r="0" t="0"/>
          <a:stretch/>
        </p:blipFill>
        <p:spPr>
          <a:xfrm>
            <a:off x="6910819" y="3045902"/>
            <a:ext cx="2209800" cy="2209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8"/>
          <p:cNvSpPr txBox="1"/>
          <p:nvPr/>
        </p:nvSpPr>
        <p:spPr>
          <a:xfrm>
            <a:off x="154646" y="526287"/>
            <a:ext cx="6858000" cy="30297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Call sign directories and logging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In the early days of amateur radio it was a mandatory license requirement to log all calls/QSO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Some operators still do ‘paper logging’ but most use software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There are a number of online directories and logging applications, some specialize in different aspects of the hobby, for example competitions, SOTA, POTA etc</a:t>
            </a:r>
            <a:endParaRPr b="0" i="0" sz="17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The most popular is a web-based directory called QRZ.com and one of te most popular logging programs is Log4OM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Anyone can use QRZ.com to look up a call sign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The following is an example of the sort of information typically logged</a:t>
            </a:r>
            <a:endParaRPr b="0" i="0" sz="1400" u="none" cap="none" strike="noStrike">
              <a:solidFill>
                <a:srgbClr val="000000"/>
              </a:solidFill>
              <a:latin typeface="Arial"/>
              <a:ea typeface="Arial"/>
              <a:cs typeface="Arial"/>
              <a:sym typeface="Arial"/>
            </a:endParaRPr>
          </a:p>
          <a:p>
            <a:pPr indent="-177800" lvl="0" marL="285750" marR="0" rtl="0" algn="l">
              <a:lnSpc>
                <a:spcPct val="100000"/>
              </a:lnSpc>
              <a:spcBef>
                <a:spcPts val="6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graphicFrame>
        <p:nvGraphicFramePr>
          <p:cNvPr id="439" name="Google Shape;439;p28"/>
          <p:cNvGraphicFramePr/>
          <p:nvPr/>
        </p:nvGraphicFramePr>
        <p:xfrm>
          <a:off x="124911" y="3887619"/>
          <a:ext cx="3000000" cy="3000000"/>
        </p:xfrm>
        <a:graphic>
          <a:graphicData uri="http://schemas.openxmlformats.org/drawingml/2006/table">
            <a:tbl>
              <a:tblPr>
                <a:noFill/>
                <a:tableStyleId>{3FC6A3AC-C847-4423-AC68-2DD3C5C2D0B1}</a:tableStyleId>
              </a:tblPr>
              <a:tblGrid>
                <a:gridCol w="792475"/>
                <a:gridCol w="792475"/>
                <a:gridCol w="792475"/>
                <a:gridCol w="792475"/>
                <a:gridCol w="792475"/>
                <a:gridCol w="792475"/>
                <a:gridCol w="691300"/>
                <a:gridCol w="1411875"/>
              </a:tblGrid>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Callsign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QTH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Op  name</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Time</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Mode</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Signal RST</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Notes</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EI0RSI</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Ireland</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John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22.10</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SSB</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57</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Scout station</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40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5</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sz="1400" u="none" cap="none" strike="noStrike"/>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Club Log" id="440" name="Google Shape;440;p28"/>
          <p:cNvPicPr preferRelativeResize="0"/>
          <p:nvPr/>
        </p:nvPicPr>
        <p:blipFill rotWithShape="1">
          <a:blip r:embed="rId3">
            <a:alphaModFix/>
          </a:blip>
          <a:srcRect b="0" l="0" r="0" t="0"/>
          <a:stretch/>
        </p:blipFill>
        <p:spPr>
          <a:xfrm>
            <a:off x="7279102" y="1242490"/>
            <a:ext cx="1707863" cy="511894"/>
          </a:xfrm>
          <a:prstGeom prst="rect">
            <a:avLst/>
          </a:prstGeom>
          <a:noFill/>
          <a:ln>
            <a:noFill/>
          </a:ln>
        </p:spPr>
      </p:pic>
      <p:pic>
        <p:nvPicPr>
          <p:cNvPr id="441" name="Google Shape;441;p28"/>
          <p:cNvPicPr preferRelativeResize="0"/>
          <p:nvPr/>
        </p:nvPicPr>
        <p:blipFill rotWithShape="1">
          <a:blip r:embed="rId4">
            <a:alphaModFix/>
          </a:blip>
          <a:srcRect b="0" l="0" r="0" t="0"/>
          <a:stretch/>
        </p:blipFill>
        <p:spPr>
          <a:xfrm>
            <a:off x="6982909" y="157654"/>
            <a:ext cx="2159000" cy="1004854"/>
          </a:xfrm>
          <a:prstGeom prst="rect">
            <a:avLst/>
          </a:prstGeom>
          <a:noFill/>
          <a:ln>
            <a:noFill/>
          </a:ln>
        </p:spPr>
      </p:pic>
      <p:pic>
        <p:nvPicPr>
          <p:cNvPr descr="Logbook of the World (LOTW) - Paul ..." id="442" name="Google Shape;442;p28"/>
          <p:cNvPicPr preferRelativeResize="0"/>
          <p:nvPr/>
        </p:nvPicPr>
        <p:blipFill rotWithShape="1">
          <a:blip r:embed="rId5">
            <a:alphaModFix/>
          </a:blip>
          <a:srcRect b="0" l="0" r="0" t="0"/>
          <a:stretch/>
        </p:blipFill>
        <p:spPr>
          <a:xfrm>
            <a:off x="7200584" y="1776686"/>
            <a:ext cx="1864898" cy="664618"/>
          </a:xfrm>
          <a:prstGeom prst="rect">
            <a:avLst/>
          </a:prstGeom>
          <a:noFill/>
          <a:ln>
            <a:noFill/>
          </a:ln>
        </p:spPr>
      </p:pic>
      <p:pic>
        <p:nvPicPr>
          <p:cNvPr descr="N1MM Logger Plus – Free Software for ..." id="443" name="Google Shape;443;p28"/>
          <p:cNvPicPr preferRelativeResize="0"/>
          <p:nvPr/>
        </p:nvPicPr>
        <p:blipFill rotWithShape="1">
          <a:blip r:embed="rId6">
            <a:alphaModFix/>
          </a:blip>
          <a:srcRect b="0" l="0" r="0" t="0"/>
          <a:stretch/>
        </p:blipFill>
        <p:spPr>
          <a:xfrm>
            <a:off x="6813085" y="2586418"/>
            <a:ext cx="2349500" cy="715584"/>
          </a:xfrm>
          <a:prstGeom prst="rect">
            <a:avLst/>
          </a:prstGeom>
          <a:noFill/>
          <a:ln>
            <a:noFill/>
          </a:ln>
        </p:spPr>
      </p:pic>
      <p:pic>
        <p:nvPicPr>
          <p:cNvPr descr="Log4OM 2 – Log for the Old Man" id="444" name="Google Shape;444;p28"/>
          <p:cNvPicPr preferRelativeResize="0"/>
          <p:nvPr/>
        </p:nvPicPr>
        <p:blipFill rotWithShape="1">
          <a:blip r:embed="rId7">
            <a:alphaModFix/>
          </a:blip>
          <a:srcRect b="0" l="0" r="0" t="0"/>
          <a:stretch/>
        </p:blipFill>
        <p:spPr>
          <a:xfrm>
            <a:off x="7136935" y="3346566"/>
            <a:ext cx="2025650" cy="10821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9"/>
          <p:cNvSpPr txBox="1"/>
          <p:nvPr>
            <p:ph type="title"/>
          </p:nvPr>
        </p:nvSpPr>
        <p:spPr>
          <a:xfrm>
            <a:off x="0" y="138475"/>
            <a:ext cx="91440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556"/>
              <a:buNone/>
            </a:pPr>
            <a:r>
              <a:rPr lang="en-US">
                <a:solidFill>
                  <a:srgbClr val="00B050"/>
                </a:solidFill>
              </a:rPr>
              <a:t>Using the Radio Activity </a:t>
            </a:r>
            <a:endParaRPr/>
          </a:p>
        </p:txBody>
      </p:sp>
      <p:sp>
        <p:nvSpPr>
          <p:cNvPr id="450" name="Google Shape;450;p29"/>
          <p:cNvSpPr txBox="1"/>
          <p:nvPr>
            <p:ph idx="1" type="body"/>
          </p:nvPr>
        </p:nvSpPr>
        <p:spPr>
          <a:xfrm>
            <a:off x="206550" y="997925"/>
            <a:ext cx="8937600" cy="2895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2800"/>
              <a:buChar char="•"/>
            </a:pPr>
            <a:r>
              <a:rPr lang="en-US" sz="2800">
                <a:solidFill>
                  <a:srgbClr val="0070C0"/>
                </a:solidFill>
              </a:rPr>
              <a:t>Using an online Software Defined Radio (SDR) like hack green on a computer or physical Radios, tune</a:t>
            </a:r>
            <a:r>
              <a:rPr lang="en-US" sz="2800">
                <a:solidFill>
                  <a:srgbClr val="0070C0"/>
                </a:solidFill>
              </a:rPr>
              <a:t> the radio and: </a:t>
            </a:r>
            <a:endParaRPr sz="2800">
              <a:solidFill>
                <a:srgbClr val="0070C0"/>
              </a:solidFill>
            </a:endParaRPr>
          </a:p>
          <a:p>
            <a:pPr indent="-381000" lvl="0" marL="457200" rtl="0" algn="l">
              <a:lnSpc>
                <a:spcPct val="100000"/>
              </a:lnSpc>
              <a:spcBef>
                <a:spcPts val="0"/>
              </a:spcBef>
              <a:spcAft>
                <a:spcPts val="0"/>
              </a:spcAft>
              <a:buClr>
                <a:srgbClr val="0070C0"/>
              </a:buClr>
              <a:buSzPts val="2400"/>
              <a:buAutoNum type="arabicPeriod"/>
            </a:pPr>
            <a:r>
              <a:rPr lang="en-US" sz="2400">
                <a:solidFill>
                  <a:srgbClr val="0070C0"/>
                </a:solidFill>
              </a:rPr>
              <a:t>Identify morse code, data and voice signals</a:t>
            </a:r>
            <a:endParaRPr sz="2400">
              <a:solidFill>
                <a:srgbClr val="0070C0"/>
              </a:solidFill>
            </a:endParaRPr>
          </a:p>
          <a:p>
            <a:pPr indent="-381000" lvl="0" marL="457200" rtl="0" algn="l">
              <a:lnSpc>
                <a:spcPct val="100000"/>
              </a:lnSpc>
              <a:spcBef>
                <a:spcPts val="0"/>
              </a:spcBef>
              <a:spcAft>
                <a:spcPts val="0"/>
              </a:spcAft>
              <a:buClr>
                <a:srgbClr val="0070C0"/>
              </a:buClr>
              <a:buSzPts val="2400"/>
              <a:buAutoNum type="arabicPeriod"/>
            </a:pPr>
            <a:r>
              <a:rPr lang="en-US" sz="2400">
                <a:solidFill>
                  <a:srgbClr val="0070C0"/>
                </a:solidFill>
              </a:rPr>
              <a:t>Identify and listen to 2 Amateur Radio station transmissions, look them up on qrz.com and log their details in your log including:</a:t>
            </a:r>
            <a:endParaRPr sz="2800"/>
          </a:p>
          <a:p>
            <a:pPr indent="-260350" lvl="1" marL="742950" rtl="0" algn="l">
              <a:lnSpc>
                <a:spcPct val="100000"/>
              </a:lnSpc>
              <a:spcBef>
                <a:spcPts val="560"/>
              </a:spcBef>
              <a:spcAft>
                <a:spcPts val="0"/>
              </a:spcAft>
              <a:buClr>
                <a:srgbClr val="0070C0"/>
              </a:buClr>
              <a:buSzPts val="2400"/>
              <a:buChar char="–"/>
            </a:pPr>
            <a:r>
              <a:rPr lang="en-US" sz="2400">
                <a:solidFill>
                  <a:srgbClr val="0070C0"/>
                </a:solidFill>
              </a:rPr>
              <a:t>Callsign</a:t>
            </a:r>
            <a:endParaRPr sz="2400"/>
          </a:p>
          <a:p>
            <a:pPr indent="-260350" lvl="1" marL="742950" rtl="0" algn="l">
              <a:lnSpc>
                <a:spcPct val="100000"/>
              </a:lnSpc>
              <a:spcBef>
                <a:spcPts val="560"/>
              </a:spcBef>
              <a:spcAft>
                <a:spcPts val="0"/>
              </a:spcAft>
              <a:buClr>
                <a:srgbClr val="0070C0"/>
              </a:buClr>
              <a:buSzPts val="2400"/>
              <a:buChar char="–"/>
            </a:pPr>
            <a:r>
              <a:rPr lang="en-US" sz="2400">
                <a:solidFill>
                  <a:srgbClr val="0070C0"/>
                </a:solidFill>
              </a:rPr>
              <a:t>Country the person is from</a:t>
            </a:r>
            <a:endParaRPr sz="2400"/>
          </a:p>
          <a:p>
            <a:pPr indent="-260350" lvl="1" marL="742950" rtl="0" algn="l">
              <a:lnSpc>
                <a:spcPct val="100000"/>
              </a:lnSpc>
              <a:spcBef>
                <a:spcPts val="560"/>
              </a:spcBef>
              <a:spcAft>
                <a:spcPts val="0"/>
              </a:spcAft>
              <a:buClr>
                <a:srgbClr val="0070C0"/>
              </a:buClr>
              <a:buSzPts val="2400"/>
              <a:buChar char="–"/>
            </a:pPr>
            <a:r>
              <a:rPr lang="en-US" sz="2400">
                <a:solidFill>
                  <a:srgbClr val="0070C0"/>
                </a:solidFill>
              </a:rPr>
              <a:t>The Callsign and country of a station who replied if heard</a:t>
            </a:r>
            <a:endParaRPr sz="2400">
              <a:solidFill>
                <a:srgbClr val="0070C0"/>
              </a:solidFill>
            </a:endParaRPr>
          </a:p>
          <a:p>
            <a:pPr indent="0" lvl="0" marL="0" rtl="0" algn="l">
              <a:spcBef>
                <a:spcPts val="0"/>
              </a:spcBef>
              <a:spcAft>
                <a:spcPts val="0"/>
              </a:spcAft>
              <a:buNone/>
            </a:pPr>
            <a:r>
              <a:rPr lang="en-US" sz="2400">
                <a:solidFill>
                  <a:srgbClr val="0070C0"/>
                </a:solidFill>
              </a:rPr>
              <a:t>3.) Call or answer CQ using our call sign and have a short QSO logging the details on your log sheet</a:t>
            </a:r>
            <a:endParaRPr sz="2400">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322ba4dbb53_0_22"/>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Stage 2 - Competency Statements</a:t>
            </a:r>
            <a:endParaRPr/>
          </a:p>
        </p:txBody>
      </p:sp>
      <p:grpSp>
        <p:nvGrpSpPr>
          <p:cNvPr id="456" name="Google Shape;456;g322ba4dbb53_0_22"/>
          <p:cNvGrpSpPr/>
          <p:nvPr/>
        </p:nvGrpSpPr>
        <p:grpSpPr>
          <a:xfrm>
            <a:off x="628650" y="1067443"/>
            <a:ext cx="7886700" cy="4113487"/>
            <a:chOff x="0" y="643"/>
            <a:chExt cx="7886700" cy="4113487"/>
          </a:xfrm>
        </p:grpSpPr>
        <p:sp>
          <p:nvSpPr>
            <p:cNvPr id="457" name="Google Shape;457;g322ba4dbb53_0_22"/>
            <p:cNvSpPr/>
            <p:nvPr/>
          </p:nvSpPr>
          <p:spPr>
            <a:xfrm>
              <a:off x="0" y="643"/>
              <a:ext cx="7886700" cy="501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322ba4dbb53_0_22"/>
            <p:cNvSpPr txBox="1"/>
            <p:nvPr/>
          </p:nvSpPr>
          <p:spPr>
            <a:xfrm>
              <a:off x="24487" y="25130"/>
              <a:ext cx="7837800" cy="452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b="0" i="0" sz="1400" u="none" cap="none" strike="noStrike">
                <a:solidFill>
                  <a:srgbClr val="000000"/>
                </a:solidFill>
                <a:latin typeface="Arial"/>
                <a:ea typeface="Arial"/>
                <a:cs typeface="Arial"/>
                <a:sym typeface="Arial"/>
              </a:endParaRPr>
            </a:p>
          </p:txBody>
        </p:sp>
        <p:sp>
          <p:nvSpPr>
            <p:cNvPr id="459" name="Google Shape;459;g322ba4dbb53_0_22"/>
            <p:cNvSpPr/>
            <p:nvPr/>
          </p:nvSpPr>
          <p:spPr>
            <a:xfrm>
              <a:off x="0" y="516627"/>
              <a:ext cx="7886700" cy="501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g322ba4dbb53_0_22"/>
            <p:cNvSpPr txBox="1"/>
            <p:nvPr/>
          </p:nvSpPr>
          <p:spPr>
            <a:xfrm>
              <a:off x="24487" y="541114"/>
              <a:ext cx="7837800" cy="452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where Sound, Radio and Light frequencies are with</a:t>
              </a:r>
              <a:r>
                <a:rPr b="1" lang="en-US" sz="1500">
                  <a:solidFill>
                    <a:schemeClr val="lt1"/>
                  </a:solidFill>
                </a:rPr>
                <a:t> regard to</a:t>
              </a:r>
              <a:r>
                <a:rPr b="1" i="0" lang="en-US" sz="1500" u="none" cap="none" strike="noStrike">
                  <a:solidFill>
                    <a:schemeClr val="lt1"/>
                  </a:solidFill>
                  <a:latin typeface="Arial"/>
                  <a:ea typeface="Arial"/>
                  <a:cs typeface="Arial"/>
                  <a:sym typeface="Arial"/>
                </a:rPr>
                <a:t> the Spectrum of Electro Magnetic Frequencies</a:t>
              </a:r>
              <a:endParaRPr b="0" i="0" sz="1400" u="none" cap="none" strike="noStrike">
                <a:solidFill>
                  <a:srgbClr val="000000"/>
                </a:solidFill>
                <a:latin typeface="Arial"/>
                <a:ea typeface="Arial"/>
                <a:cs typeface="Arial"/>
                <a:sym typeface="Arial"/>
              </a:endParaRPr>
            </a:p>
          </p:txBody>
        </p:sp>
        <p:sp>
          <p:nvSpPr>
            <p:cNvPr id="461" name="Google Shape;461;g322ba4dbb53_0_22"/>
            <p:cNvSpPr/>
            <p:nvPr/>
          </p:nvSpPr>
          <p:spPr>
            <a:xfrm>
              <a:off x="0" y="1032611"/>
              <a:ext cx="7886700" cy="501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322ba4dbb53_0_22"/>
            <p:cNvSpPr txBox="1"/>
            <p:nvPr/>
          </p:nvSpPr>
          <p:spPr>
            <a:xfrm>
              <a:off x="24487" y="1057098"/>
              <a:ext cx="7837800" cy="452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the main parts of an Amateur Radio Station – Antenna, PSU, receiver, transmitter etc</a:t>
              </a:r>
              <a:endParaRPr b="1" i="0" sz="1500" u="none" cap="none" strike="noStrike">
                <a:solidFill>
                  <a:schemeClr val="lt1"/>
                </a:solidFill>
                <a:latin typeface="Arial"/>
                <a:ea typeface="Arial"/>
                <a:cs typeface="Arial"/>
                <a:sym typeface="Arial"/>
              </a:endParaRPr>
            </a:p>
          </p:txBody>
        </p:sp>
        <p:sp>
          <p:nvSpPr>
            <p:cNvPr id="463" name="Google Shape;463;g322ba4dbb53_0_22"/>
            <p:cNvSpPr/>
            <p:nvPr/>
          </p:nvSpPr>
          <p:spPr>
            <a:xfrm>
              <a:off x="0" y="1548595"/>
              <a:ext cx="7886700" cy="501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322ba4dbb53_0_22"/>
            <p:cNvSpPr txBox="1"/>
            <p:nvPr/>
          </p:nvSpPr>
          <p:spPr>
            <a:xfrm>
              <a:off x="24487" y="1573082"/>
              <a:ext cx="7837800" cy="452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Know what short wave listening is and I can recognize morse code, data and voice signals</a:t>
              </a:r>
              <a:endParaRPr b="0" i="0" sz="1400" u="none" cap="none" strike="noStrike">
                <a:solidFill>
                  <a:srgbClr val="000000"/>
                </a:solidFill>
                <a:latin typeface="Arial"/>
                <a:ea typeface="Arial"/>
                <a:cs typeface="Arial"/>
                <a:sym typeface="Arial"/>
              </a:endParaRPr>
            </a:p>
          </p:txBody>
        </p:sp>
        <p:sp>
          <p:nvSpPr>
            <p:cNvPr id="465" name="Google Shape;465;g322ba4dbb53_0_22"/>
            <p:cNvSpPr/>
            <p:nvPr/>
          </p:nvSpPr>
          <p:spPr>
            <a:xfrm>
              <a:off x="0" y="2064578"/>
              <a:ext cx="7886700" cy="501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322ba4dbb53_0_22"/>
            <p:cNvSpPr txBox="1"/>
            <p:nvPr/>
          </p:nvSpPr>
          <p:spPr>
            <a:xfrm>
              <a:off x="24487" y="2089065"/>
              <a:ext cx="7837800" cy="452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what the RST system for signal reporting is</a:t>
              </a:r>
              <a:endParaRPr b="0" i="0" sz="1400" u="none" cap="none" strike="noStrike">
                <a:solidFill>
                  <a:srgbClr val="000000"/>
                </a:solidFill>
                <a:latin typeface="Arial"/>
                <a:ea typeface="Arial"/>
                <a:cs typeface="Arial"/>
                <a:sym typeface="Arial"/>
              </a:endParaRPr>
            </a:p>
          </p:txBody>
        </p:sp>
        <p:sp>
          <p:nvSpPr>
            <p:cNvPr id="467" name="Google Shape;467;g322ba4dbb53_0_22"/>
            <p:cNvSpPr/>
            <p:nvPr/>
          </p:nvSpPr>
          <p:spPr>
            <a:xfrm>
              <a:off x="0" y="2580562"/>
              <a:ext cx="7886700" cy="501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322ba4dbb53_0_22"/>
            <p:cNvSpPr txBox="1"/>
            <p:nvPr/>
          </p:nvSpPr>
          <p:spPr>
            <a:xfrm>
              <a:off x="24487" y="2605049"/>
              <a:ext cx="7837800" cy="452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know how to look up a callsign on qrz.com and I know how to log a QSO</a:t>
              </a:r>
              <a:endParaRPr b="0" i="0" sz="1400" u="none" cap="none" strike="noStrike">
                <a:solidFill>
                  <a:srgbClr val="000000"/>
                </a:solidFill>
                <a:latin typeface="Arial"/>
                <a:ea typeface="Arial"/>
                <a:cs typeface="Arial"/>
                <a:sym typeface="Arial"/>
              </a:endParaRPr>
            </a:p>
          </p:txBody>
        </p:sp>
        <p:sp>
          <p:nvSpPr>
            <p:cNvPr id="469" name="Google Shape;469;g322ba4dbb53_0_22"/>
            <p:cNvSpPr/>
            <p:nvPr/>
          </p:nvSpPr>
          <p:spPr>
            <a:xfrm>
              <a:off x="0" y="3096546"/>
              <a:ext cx="7886700" cy="501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322ba4dbb53_0_22"/>
            <p:cNvSpPr txBox="1"/>
            <p:nvPr/>
          </p:nvSpPr>
          <p:spPr>
            <a:xfrm>
              <a:off x="24487" y="3121033"/>
              <a:ext cx="7837800" cy="452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have listened to and tuned a radio, identified morse code, data and voice signals</a:t>
              </a:r>
              <a:r>
                <a:rPr b="1" lang="en-US" sz="1500">
                  <a:solidFill>
                    <a:schemeClr val="lt1"/>
                  </a:solidFill>
                </a:rPr>
                <a:t>, </a:t>
              </a:r>
              <a:r>
                <a:rPr b="1" i="0" lang="en-US" sz="1500" u="none" cap="none" strike="noStrike">
                  <a:solidFill>
                    <a:schemeClr val="lt1"/>
                  </a:solidFill>
                  <a:latin typeface="Arial"/>
                  <a:ea typeface="Arial"/>
                  <a:cs typeface="Arial"/>
                  <a:sym typeface="Arial"/>
                </a:rPr>
                <a:t>logged 5 voice stations/QSO’s and have identified the operators country</a:t>
              </a:r>
              <a:endParaRPr b="0" i="0" sz="1400" u="none" cap="none" strike="noStrike">
                <a:solidFill>
                  <a:srgbClr val="000000"/>
                </a:solidFill>
                <a:latin typeface="Arial"/>
                <a:ea typeface="Arial"/>
                <a:cs typeface="Arial"/>
                <a:sym typeface="Arial"/>
              </a:endParaRPr>
            </a:p>
          </p:txBody>
        </p:sp>
        <p:sp>
          <p:nvSpPr>
            <p:cNvPr id="471" name="Google Shape;471;g322ba4dbb53_0_22"/>
            <p:cNvSpPr/>
            <p:nvPr/>
          </p:nvSpPr>
          <p:spPr>
            <a:xfrm>
              <a:off x="0" y="3612530"/>
              <a:ext cx="7886700" cy="501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322ba4dbb53_0_22"/>
            <p:cNvSpPr txBox="1"/>
            <p:nvPr/>
          </p:nvSpPr>
          <p:spPr>
            <a:xfrm>
              <a:off x="24487" y="3637017"/>
              <a:ext cx="7837800" cy="452700"/>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I have taken part in JOTA-JOTI or other scout or youth event</a:t>
              </a:r>
              <a:r>
                <a:rPr b="1" lang="en-US" sz="1500">
                  <a:solidFill>
                    <a:schemeClr val="lt1"/>
                  </a:solidFill>
                </a:rPr>
                <a:t>, given my station callsign </a:t>
              </a:r>
              <a:r>
                <a:rPr b="1" i="0" lang="en-US" sz="1500" u="none" cap="none" strike="noStrike">
                  <a:solidFill>
                    <a:schemeClr val="lt1"/>
                  </a:solidFill>
                  <a:latin typeface="Arial"/>
                  <a:ea typeface="Arial"/>
                  <a:cs typeface="Arial"/>
                  <a:sym typeface="Arial"/>
                </a:rPr>
                <a:t>and spoken on the radio to another operator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31706c5b47b_1_9"/>
          <p:cNvSpPr txBox="1"/>
          <p:nvPr>
            <p:ph type="title"/>
          </p:nvPr>
        </p:nvSpPr>
        <p:spPr>
          <a:xfrm>
            <a:off x="0" y="0"/>
            <a:ext cx="91440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300"/>
              <a:t>Engaging</a:t>
            </a:r>
            <a:r>
              <a:rPr lang="en-US" sz="4300"/>
              <a:t> with Amateurs &amp; Clubs</a:t>
            </a:r>
            <a:endParaRPr sz="4300"/>
          </a:p>
        </p:txBody>
      </p:sp>
      <p:pic>
        <p:nvPicPr>
          <p:cNvPr id="479" name="Google Shape;479;g31706c5b47b_1_9"/>
          <p:cNvPicPr preferRelativeResize="0"/>
          <p:nvPr/>
        </p:nvPicPr>
        <p:blipFill>
          <a:blip r:embed="rId3">
            <a:alphaModFix/>
          </a:blip>
          <a:stretch>
            <a:fillRect/>
          </a:stretch>
        </p:blipFill>
        <p:spPr>
          <a:xfrm>
            <a:off x="7514874" y="2303125"/>
            <a:ext cx="1629125" cy="2251750"/>
          </a:xfrm>
          <a:prstGeom prst="rect">
            <a:avLst/>
          </a:prstGeom>
          <a:noFill/>
          <a:ln>
            <a:noFill/>
          </a:ln>
        </p:spPr>
      </p:pic>
      <p:sp>
        <p:nvSpPr>
          <p:cNvPr id="480" name="Google Shape;480;g31706c5b47b_1_9"/>
          <p:cNvSpPr txBox="1"/>
          <p:nvPr>
            <p:ph idx="1" type="body"/>
          </p:nvPr>
        </p:nvSpPr>
        <p:spPr>
          <a:xfrm>
            <a:off x="0" y="744875"/>
            <a:ext cx="7895700" cy="38100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SzPts val="2200"/>
              <a:buChar char="•"/>
            </a:pPr>
            <a:r>
              <a:rPr lang="en-US" sz="2200"/>
              <a:t>Like scouters, some amateurs can be very very passionate about their hobby and love showing it to anyone even vaguely interested!</a:t>
            </a:r>
            <a:endParaRPr sz="2200"/>
          </a:p>
          <a:p>
            <a:pPr indent="-368300" lvl="0" marL="457200" rtl="0" algn="l">
              <a:spcBef>
                <a:spcPts val="0"/>
              </a:spcBef>
              <a:spcAft>
                <a:spcPts val="0"/>
              </a:spcAft>
              <a:buSzPts val="2200"/>
              <a:buChar char="•"/>
            </a:pPr>
            <a:r>
              <a:rPr lang="en-US" sz="2200"/>
              <a:t>Amateur radio can go from very basic and simple to literally Phd levels of complexity!</a:t>
            </a:r>
            <a:endParaRPr sz="2200"/>
          </a:p>
          <a:p>
            <a:pPr indent="-368300" lvl="0" marL="457200" rtl="0" algn="l">
              <a:spcBef>
                <a:spcPts val="0"/>
              </a:spcBef>
              <a:spcAft>
                <a:spcPts val="0"/>
              </a:spcAft>
              <a:buSzPts val="2200"/>
              <a:buChar char="•"/>
            </a:pPr>
            <a:r>
              <a:rPr lang="en-US" sz="2200"/>
              <a:t>Some may find it hard to simplify and may have little or no experience teaching youth</a:t>
            </a:r>
            <a:endParaRPr sz="2200"/>
          </a:p>
          <a:p>
            <a:pPr indent="-368300" lvl="0" marL="457200" rtl="0" algn="l">
              <a:spcBef>
                <a:spcPts val="0"/>
              </a:spcBef>
              <a:spcAft>
                <a:spcPts val="0"/>
              </a:spcAft>
              <a:buSzPts val="2200"/>
              <a:buChar char="•"/>
            </a:pPr>
            <a:r>
              <a:rPr lang="en-US" sz="2200"/>
              <a:t>Explain what you need for a good experience for the youth members - plan-do-review</a:t>
            </a:r>
            <a:endParaRPr sz="2200"/>
          </a:p>
          <a:p>
            <a:pPr indent="-368300" lvl="0" marL="457200" rtl="0" algn="l">
              <a:spcBef>
                <a:spcPts val="0"/>
              </a:spcBef>
              <a:spcAft>
                <a:spcPts val="0"/>
              </a:spcAft>
              <a:buSzPts val="2200"/>
              <a:buChar char="•"/>
            </a:pPr>
            <a:r>
              <a:rPr lang="en-US" sz="2200"/>
              <a:t>There are about 2,150 licensed Hams and 75 clubs in Ireland, some very specialised</a:t>
            </a:r>
            <a:endParaRPr sz="2200"/>
          </a:p>
          <a:p>
            <a:pPr indent="-368300" lvl="0" marL="457200" rtl="0" algn="l">
              <a:spcBef>
                <a:spcPts val="0"/>
              </a:spcBef>
              <a:spcAft>
                <a:spcPts val="0"/>
              </a:spcAft>
              <a:buSzPts val="2200"/>
              <a:buChar char="•"/>
            </a:pPr>
            <a:r>
              <a:rPr lang="en-US" sz="2200"/>
              <a:t>The National organisation is the Irish Radio Transmitters Society (IRTS) founded in 1932</a:t>
            </a:r>
            <a:endParaRPr sz="2200"/>
          </a:p>
          <a:p>
            <a:pPr indent="-368300" lvl="0" marL="457200" rtl="0" algn="l">
              <a:spcBef>
                <a:spcPts val="0"/>
              </a:spcBef>
              <a:spcAft>
                <a:spcPts val="0"/>
              </a:spcAft>
              <a:buSzPts val="2200"/>
              <a:buChar char="•"/>
            </a:pPr>
            <a:r>
              <a:rPr lang="en-US" sz="2200"/>
              <a:t>Many know nothing about the scouting method - Learning by doing, gamification, challenges etc</a:t>
            </a:r>
            <a:endParaRPr sz="2200"/>
          </a:p>
          <a:p>
            <a:pPr indent="-368300" lvl="0" marL="457200" rtl="0" algn="l">
              <a:spcBef>
                <a:spcPts val="0"/>
              </a:spcBef>
              <a:spcAft>
                <a:spcPts val="0"/>
              </a:spcAft>
              <a:buSzPts val="2200"/>
              <a:buChar char="•"/>
            </a:pPr>
            <a:r>
              <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31706c5b47b_1_23"/>
          <p:cNvSpPr txBox="1"/>
          <p:nvPr>
            <p:ph type="title"/>
          </p:nvPr>
        </p:nvSpPr>
        <p:spPr>
          <a:xfrm>
            <a:off x="0" y="0"/>
            <a:ext cx="91440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First and Foremost - Safety Briefing</a:t>
            </a:r>
            <a:endParaRPr/>
          </a:p>
        </p:txBody>
      </p:sp>
      <p:sp>
        <p:nvSpPr>
          <p:cNvPr id="487" name="Google Shape;487;g31706c5b47b_1_23"/>
          <p:cNvSpPr txBox="1"/>
          <p:nvPr>
            <p:ph idx="1" type="body"/>
          </p:nvPr>
        </p:nvSpPr>
        <p:spPr>
          <a:xfrm>
            <a:off x="125275" y="813375"/>
            <a:ext cx="8664900" cy="4961100"/>
          </a:xfrm>
          <a:prstGeom prst="rect">
            <a:avLst/>
          </a:prstGeom>
          <a:solidFill>
            <a:schemeClr val="lt1"/>
          </a:solidFill>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In doing our risk assessment </a:t>
            </a:r>
            <a:r>
              <a:rPr b="1" lang="en-US" sz="1400">
                <a:solidFill>
                  <a:srgbClr val="FF0000"/>
                </a:solidFill>
                <a:latin typeface="Arial"/>
                <a:ea typeface="Arial"/>
                <a:cs typeface="Arial"/>
                <a:sym typeface="Arial"/>
              </a:rPr>
              <a:t>Your Group Name</a:t>
            </a:r>
            <a:r>
              <a:rPr lang="en-US" sz="1400">
                <a:latin typeface="Arial"/>
                <a:ea typeface="Arial"/>
                <a:cs typeface="Arial"/>
                <a:sym typeface="Arial"/>
              </a:rPr>
              <a:t> has identified the risk of accidents as well as the risk  that there will be voluteers who may not have had safe-guarding training, be vetted or used to volunteering in the company of children. This short guide has been written to keep you and the children attending the event as safe as possible.</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
                <a:latin typeface="Arial"/>
                <a:ea typeface="Arial"/>
                <a:cs typeface="Arial"/>
                <a:sym typeface="Arial"/>
              </a:rPr>
              <a:t>•</a:t>
            </a:r>
            <a:endParaRPr sz="2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1.Please ensure you are </a:t>
            </a:r>
            <a:r>
              <a:rPr b="1" lang="en-US" sz="1300" u="sng">
                <a:latin typeface="Arial"/>
                <a:ea typeface="Arial"/>
                <a:cs typeface="Arial"/>
                <a:sym typeface="Arial"/>
              </a:rPr>
              <a:t>never </a:t>
            </a:r>
            <a:r>
              <a:rPr lang="en-US" sz="1300">
                <a:latin typeface="Arial"/>
                <a:ea typeface="Arial"/>
                <a:cs typeface="Arial"/>
                <a:sym typeface="Arial"/>
              </a:rPr>
              <a:t>alone in the company of any children without a scout leader present</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2.Be aware of your responsibility to be a positive role model and conduct yourself in an appropriate way when engaged in Radio Scouting activities.</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3.Never use bad language or make any sexually oriented jokes, talk or actions.</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4.No matter what their ability, treat all children with respect and dignity at all times</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5.A key element in ensuring children’s safety, is that they are supervised appropriately at all times. Always make sure there are scout leaders around</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6.If any child needs or asks for help in anyway, refer them to the nearest scout leader</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7.If you have concerns for the safety of any child call the Scouting Ireland 24/7 Child Protection phone service (01) </a:t>
            </a:r>
            <a:r>
              <a:rPr b="1" lang="en-US" sz="1300">
                <a:latin typeface="Arial"/>
                <a:ea typeface="Arial"/>
                <a:cs typeface="Arial"/>
                <a:sym typeface="Arial"/>
              </a:rPr>
              <a:t>5547840 </a:t>
            </a:r>
            <a:r>
              <a:rPr lang="en-US" sz="1300">
                <a:latin typeface="Arial"/>
                <a:ea typeface="Arial"/>
                <a:cs typeface="Arial"/>
                <a:sym typeface="Arial"/>
              </a:rPr>
              <a:t>if a child is in </a:t>
            </a:r>
            <a:r>
              <a:rPr lang="en-US" sz="1300">
                <a:latin typeface="Arial"/>
                <a:ea typeface="Arial"/>
                <a:cs typeface="Arial"/>
                <a:sym typeface="Arial"/>
              </a:rPr>
              <a:t>imminent</a:t>
            </a:r>
            <a:r>
              <a:rPr lang="en-US" sz="1300">
                <a:latin typeface="Arial"/>
                <a:ea typeface="Arial"/>
                <a:cs typeface="Arial"/>
                <a:sym typeface="Arial"/>
              </a:rPr>
              <a:t> danger call the Garai on 999</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8.Read and understand the Risk assessment &amp; Method statement – ask questions if anything unclear</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9.If you have an accident, witness an accident, feel ill or need help in anyway we have a REC 3 trained key contact on the Mission Impossible Base</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10.Please note this is is a no smoking &amp; No drinking event</a:t>
            </a:r>
            <a:endParaRPr sz="1300">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11.Please also read the risk assessment and if you have any questions ask the  event lead </a:t>
            </a:r>
            <a:r>
              <a:rPr b="1" lang="en-US" sz="1300">
                <a:solidFill>
                  <a:srgbClr val="FF0000"/>
                </a:solidFill>
                <a:latin typeface="Arial"/>
                <a:ea typeface="Arial"/>
                <a:cs typeface="Arial"/>
                <a:sym typeface="Arial"/>
              </a:rPr>
              <a:t>Name &amp; Mobile</a:t>
            </a:r>
            <a:endParaRPr b="1" sz="1300">
              <a:solidFill>
                <a:srgbClr val="FF0000"/>
              </a:solidFill>
              <a:latin typeface="Arial"/>
              <a:ea typeface="Arial"/>
              <a:cs typeface="Arial"/>
              <a:sym typeface="Arial"/>
            </a:endParaRPr>
          </a:p>
          <a:p>
            <a:pPr indent="0" lvl="0" marL="0" rtl="0" algn="l">
              <a:spcBef>
                <a:spcPts val="360"/>
              </a:spcBef>
              <a:spcAft>
                <a:spcPts val="0"/>
              </a:spcAft>
              <a:buNone/>
            </a:pPr>
            <a:r>
              <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31706c5b47b_1_16"/>
          <p:cNvSpPr txBox="1"/>
          <p:nvPr>
            <p:ph type="title"/>
          </p:nvPr>
        </p:nvSpPr>
        <p:spPr>
          <a:xfrm>
            <a:off x="0" y="0"/>
            <a:ext cx="91440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400"/>
              <a:t>Activity</a:t>
            </a:r>
            <a:r>
              <a:rPr lang="en-US" sz="4400"/>
              <a:t> Briefing for Ham Volunteers</a:t>
            </a:r>
            <a:endParaRPr sz="4200"/>
          </a:p>
        </p:txBody>
      </p:sp>
      <p:sp>
        <p:nvSpPr>
          <p:cNvPr id="494" name="Google Shape;494;g31706c5b47b_1_16"/>
          <p:cNvSpPr txBox="1"/>
          <p:nvPr>
            <p:ph idx="1" type="body"/>
          </p:nvPr>
        </p:nvSpPr>
        <p:spPr>
          <a:xfrm>
            <a:off x="-3300" y="2515775"/>
            <a:ext cx="8998200" cy="3424500"/>
          </a:xfrm>
          <a:prstGeom prst="rect">
            <a:avLst/>
          </a:prstGeom>
        </p:spPr>
        <p:txBody>
          <a:bodyPr anchorCtr="0" anchor="t" bIns="45700" lIns="91425" spcFirstLastPara="1" rIns="91425" wrap="square" tIns="45700">
            <a:noAutofit/>
          </a:bodyPr>
          <a:lstStyle/>
          <a:p>
            <a:pPr indent="-323850" lvl="0" marL="457200" rtl="0" algn="l">
              <a:lnSpc>
                <a:spcPct val="115000"/>
              </a:lnSpc>
              <a:spcBef>
                <a:spcPts val="300"/>
              </a:spcBef>
              <a:spcAft>
                <a:spcPts val="0"/>
              </a:spcAft>
              <a:buSzPts val="1500"/>
              <a:buFont typeface="Arial"/>
              <a:buChar char="•"/>
            </a:pPr>
            <a:r>
              <a:rPr lang="en-US" sz="1500">
                <a:latin typeface="Arial"/>
                <a:ea typeface="Arial"/>
                <a:cs typeface="Arial"/>
                <a:sym typeface="Arial"/>
              </a:rPr>
              <a:t>Always keep safeguarding at the top of your agenda</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Start with a briefing  intro to the very basics of Radio – the language of Amateur Radio, context, cheat sheets etc</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Less talk and more doing! It is not much fun standing around watching someone operate, make it as interactive as possible for example get them to tune around the band, find CW, data, SSB and commercial stations. Get them to log and look up callsigns, get them to call CQ…. They can call CQ in a group, they love that! Get them to pin stations heard ona world map</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Gamification  - Try as much as possible to make games e.g. Code Hunt, Mission Impossible etc</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QSO Cheat sheets – Get them to write out their name using the Alpha Numeric alphabet</a:t>
            </a:r>
            <a:endParaRPr sz="15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US" sz="1500">
                <a:latin typeface="Arial"/>
                <a:ea typeface="Arial"/>
                <a:cs typeface="Arial"/>
                <a:sym typeface="Arial"/>
              </a:rPr>
              <a:t>1</a:t>
            </a:r>
            <a:r>
              <a:rPr baseline="30000" lang="en-US" sz="2500">
                <a:latin typeface="Arial"/>
                <a:ea typeface="Arial"/>
                <a:cs typeface="Arial"/>
                <a:sym typeface="Arial"/>
              </a:rPr>
              <a:t>st</a:t>
            </a:r>
            <a:r>
              <a:rPr lang="en-US" sz="1500">
                <a:latin typeface="Arial"/>
                <a:ea typeface="Arial"/>
                <a:cs typeface="Arial"/>
                <a:sym typeface="Arial"/>
              </a:rPr>
              <a:t> QSO badges – really helps combat mic shyness</a:t>
            </a:r>
            <a:endParaRPr sz="15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US" sz="1500">
                <a:latin typeface="Arial"/>
                <a:ea typeface="Arial"/>
                <a:cs typeface="Arial"/>
                <a:sym typeface="Arial"/>
              </a:rPr>
              <a:t>Make a note of anyone that really impresses…for prize/mention! :-)</a:t>
            </a:r>
            <a:endParaRPr sz="1500">
              <a:latin typeface="Arial"/>
              <a:ea typeface="Arial"/>
              <a:cs typeface="Arial"/>
              <a:sym typeface="Arial"/>
            </a:endParaRPr>
          </a:p>
          <a:p>
            <a:pPr indent="-342900" lvl="0" marL="457200" rtl="0" algn="l">
              <a:spcBef>
                <a:spcPts val="0"/>
              </a:spcBef>
              <a:spcAft>
                <a:spcPts val="0"/>
              </a:spcAft>
              <a:buSzPts val="1800"/>
              <a:buChar char="•"/>
            </a:pPr>
            <a:r>
              <a:t/>
            </a:r>
            <a:endParaRPr/>
          </a:p>
        </p:txBody>
      </p:sp>
      <p:pic>
        <p:nvPicPr>
          <p:cNvPr id="495" name="Google Shape;495;g31706c5b47b_1_16"/>
          <p:cNvPicPr preferRelativeResize="0"/>
          <p:nvPr/>
        </p:nvPicPr>
        <p:blipFill>
          <a:blip r:embed="rId3">
            <a:alphaModFix/>
          </a:blip>
          <a:stretch>
            <a:fillRect/>
          </a:stretch>
        </p:blipFill>
        <p:spPr>
          <a:xfrm>
            <a:off x="886075" y="839375"/>
            <a:ext cx="2990850" cy="1600200"/>
          </a:xfrm>
          <a:prstGeom prst="rect">
            <a:avLst/>
          </a:prstGeom>
          <a:noFill/>
          <a:ln>
            <a:noFill/>
          </a:ln>
        </p:spPr>
      </p:pic>
      <p:pic>
        <p:nvPicPr>
          <p:cNvPr id="496" name="Google Shape;496;g31706c5b47b_1_16"/>
          <p:cNvPicPr preferRelativeResize="0"/>
          <p:nvPr/>
        </p:nvPicPr>
        <p:blipFill>
          <a:blip r:embed="rId4">
            <a:alphaModFix/>
          </a:blip>
          <a:stretch>
            <a:fillRect/>
          </a:stretch>
        </p:blipFill>
        <p:spPr>
          <a:xfrm>
            <a:off x="4191000" y="1261900"/>
            <a:ext cx="1219200" cy="476250"/>
          </a:xfrm>
          <a:prstGeom prst="rect">
            <a:avLst/>
          </a:prstGeom>
          <a:noFill/>
          <a:ln>
            <a:noFill/>
          </a:ln>
        </p:spPr>
      </p:pic>
      <p:sp>
        <p:nvSpPr>
          <p:cNvPr id="497" name="Google Shape;497;g31706c5b47b_1_16"/>
          <p:cNvSpPr txBox="1"/>
          <p:nvPr>
            <p:ph idx="1" type="body"/>
          </p:nvPr>
        </p:nvSpPr>
        <p:spPr>
          <a:xfrm>
            <a:off x="5528750" y="832325"/>
            <a:ext cx="3166200" cy="1461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3100"/>
              <a:t>This is the youth experience we are aiming for!</a:t>
            </a:r>
            <a:endParaRPr sz="31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0"/>
          <p:cNvSpPr txBox="1"/>
          <p:nvPr/>
        </p:nvSpPr>
        <p:spPr>
          <a:xfrm>
            <a:off x="190500" y="1752600"/>
            <a:ext cx="8763000" cy="31700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Thank you for attending Stage 1 &amp; 2 training!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We would welcome your feedback &amp; Questions</a:t>
            </a:r>
            <a:endParaRPr b="1" i="0" sz="36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1"/>
          <p:cNvSpPr txBox="1"/>
          <p:nvPr/>
        </p:nvSpPr>
        <p:spPr>
          <a:xfrm>
            <a:off x="407020" y="2209800"/>
            <a:ext cx="8763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Radio Scouting Stage 3  + Teaser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800"/>
              <a:buFont typeface="Calibri"/>
              <a:buNone/>
            </a:pPr>
            <a:r>
              <a:rPr lang="en-US"/>
              <a:t>Jamboree On The Air - JOTA</a:t>
            </a:r>
            <a:endParaRPr/>
          </a:p>
        </p:txBody>
      </p:sp>
      <p:sp>
        <p:nvSpPr>
          <p:cNvPr id="103" name="Google Shape;103;p4"/>
          <p:cNvSpPr/>
          <p:nvPr/>
        </p:nvSpPr>
        <p:spPr>
          <a:xfrm>
            <a:off x="25400" y="793497"/>
            <a:ext cx="6440714" cy="463199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Largest Scouting Event in the World since 1957!</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~1-2 Million Scouts operating ~ 13,500 stations in ~ 150 countries take part each year in October</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Introduce Scouts to the fun and technology of amateur radio &amp; Radio scouting</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Scouts can gain perspective on other countries, other, cultures and other Scouting programs --- by talking to other Scouts around the world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Learn and or improve a new skill – the basics of how to use the radio and make contacts around the world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Earn a JOTA-JOTI participation badge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You might end up with a great lifelong hobby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7030A0"/>
              </a:buClr>
              <a:buSzPts val="2000"/>
              <a:buFont typeface="Arial"/>
              <a:buChar char="•"/>
            </a:pPr>
            <a:r>
              <a:rPr b="0" i="0" lang="en-US" sz="2000" u="none" cap="none" strike="noStrike">
                <a:solidFill>
                  <a:srgbClr val="7030A0"/>
                </a:solidFill>
                <a:latin typeface="Arial"/>
                <a:ea typeface="Arial"/>
                <a:cs typeface="Arial"/>
                <a:sym typeface="Arial"/>
              </a:rPr>
              <a:t>It might even be the start of a great career!</a:t>
            </a:r>
            <a:endParaRPr b="0" i="0" sz="1800" u="none" cap="none" strike="noStrike">
              <a:solidFill>
                <a:schemeClr val="dk1"/>
              </a:solidFill>
              <a:latin typeface="Arial"/>
              <a:ea typeface="Arial"/>
              <a:cs typeface="Arial"/>
              <a:sym typeface="Arial"/>
            </a:endParaRPr>
          </a:p>
        </p:txBody>
      </p:sp>
      <p:pic>
        <p:nvPicPr>
          <p:cNvPr id="104" name="Google Shape;104;p4"/>
          <p:cNvPicPr preferRelativeResize="0"/>
          <p:nvPr/>
        </p:nvPicPr>
        <p:blipFill rotWithShape="1">
          <a:blip r:embed="rId3">
            <a:alphaModFix/>
          </a:blip>
          <a:srcRect b="0" l="0" r="0" t="0"/>
          <a:stretch/>
        </p:blipFill>
        <p:spPr>
          <a:xfrm>
            <a:off x="6156665" y="2219945"/>
            <a:ext cx="1606858" cy="1237723"/>
          </a:xfrm>
          <a:prstGeom prst="rect">
            <a:avLst/>
          </a:prstGeom>
          <a:noFill/>
          <a:ln>
            <a:noFill/>
          </a:ln>
        </p:spPr>
      </p:pic>
      <p:pic>
        <p:nvPicPr>
          <p:cNvPr id="105" name="Google Shape;105;p4"/>
          <p:cNvPicPr preferRelativeResize="0"/>
          <p:nvPr/>
        </p:nvPicPr>
        <p:blipFill rotWithShape="1">
          <a:blip r:embed="rId4">
            <a:alphaModFix/>
          </a:blip>
          <a:srcRect b="0" l="0" r="0" t="0"/>
          <a:stretch/>
        </p:blipFill>
        <p:spPr>
          <a:xfrm rot="-167351">
            <a:off x="6498418" y="705042"/>
            <a:ext cx="2104189" cy="1378956"/>
          </a:xfrm>
          <a:prstGeom prst="rect">
            <a:avLst/>
          </a:prstGeom>
          <a:noFill/>
          <a:ln>
            <a:noFill/>
          </a:ln>
        </p:spPr>
      </p:pic>
      <p:pic>
        <p:nvPicPr>
          <p:cNvPr id="106" name="Google Shape;106;p4"/>
          <p:cNvPicPr preferRelativeResize="0"/>
          <p:nvPr/>
        </p:nvPicPr>
        <p:blipFill rotWithShape="1">
          <a:blip r:embed="rId5">
            <a:alphaModFix/>
          </a:blip>
          <a:srcRect b="0" l="0" r="0" t="0"/>
          <a:stretch/>
        </p:blipFill>
        <p:spPr>
          <a:xfrm>
            <a:off x="5775040" y="4929140"/>
            <a:ext cx="1053478" cy="1383328"/>
          </a:xfrm>
          <a:prstGeom prst="rect">
            <a:avLst/>
          </a:prstGeom>
          <a:noFill/>
          <a:ln>
            <a:noFill/>
          </a:ln>
        </p:spPr>
      </p:pic>
      <p:pic>
        <p:nvPicPr>
          <p:cNvPr id="107" name="Google Shape;107;p4"/>
          <p:cNvPicPr preferRelativeResize="0"/>
          <p:nvPr/>
        </p:nvPicPr>
        <p:blipFill rotWithShape="1">
          <a:blip r:embed="rId6">
            <a:alphaModFix/>
          </a:blip>
          <a:srcRect b="0" l="0" r="0" t="0"/>
          <a:stretch/>
        </p:blipFill>
        <p:spPr>
          <a:xfrm>
            <a:off x="1845232" y="5781391"/>
            <a:ext cx="861574" cy="934018"/>
          </a:xfrm>
          <a:prstGeom prst="rect">
            <a:avLst/>
          </a:prstGeom>
          <a:noFill/>
          <a:ln>
            <a:noFill/>
          </a:ln>
        </p:spPr>
      </p:pic>
      <p:pic>
        <p:nvPicPr>
          <p:cNvPr id="108" name="Google Shape;108;p4"/>
          <p:cNvPicPr preferRelativeResize="0"/>
          <p:nvPr/>
        </p:nvPicPr>
        <p:blipFill rotWithShape="1">
          <a:blip r:embed="rId7">
            <a:alphaModFix/>
          </a:blip>
          <a:srcRect b="0" l="0" r="0" t="0"/>
          <a:stretch/>
        </p:blipFill>
        <p:spPr>
          <a:xfrm>
            <a:off x="7823736" y="2150429"/>
            <a:ext cx="1294864" cy="1643127"/>
          </a:xfrm>
          <a:prstGeom prst="rect">
            <a:avLst/>
          </a:prstGeom>
          <a:noFill/>
          <a:ln>
            <a:noFill/>
          </a:ln>
        </p:spPr>
      </p:pic>
      <p:pic>
        <p:nvPicPr>
          <p:cNvPr id="109" name="Google Shape;109;p4"/>
          <p:cNvPicPr preferRelativeResize="0"/>
          <p:nvPr/>
        </p:nvPicPr>
        <p:blipFill rotWithShape="1">
          <a:blip r:embed="rId8">
            <a:alphaModFix/>
          </a:blip>
          <a:srcRect b="0" l="0" r="0" t="0"/>
          <a:stretch/>
        </p:blipFill>
        <p:spPr>
          <a:xfrm>
            <a:off x="6960094" y="3809607"/>
            <a:ext cx="1953086" cy="132236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2"/>
          <p:cNvSpPr txBox="1"/>
          <p:nvPr>
            <p:ph type="title"/>
          </p:nvPr>
        </p:nvSpPr>
        <p:spPr>
          <a:xfrm>
            <a:off x="0" y="0"/>
            <a:ext cx="9144000" cy="73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t>Stage 3 - Competency Statements</a:t>
            </a:r>
            <a:endParaRPr/>
          </a:p>
        </p:txBody>
      </p:sp>
      <p:sp>
        <p:nvSpPr>
          <p:cNvPr id="513" name="Google Shape;513;p32"/>
          <p:cNvSpPr txBox="1"/>
          <p:nvPr/>
        </p:nvSpPr>
        <p:spPr>
          <a:xfrm>
            <a:off x="0" y="736800"/>
            <a:ext cx="9144000" cy="5017800"/>
          </a:xfrm>
          <a:prstGeom prst="rect">
            <a:avLst/>
          </a:prstGeom>
          <a:solidFill>
            <a:srgbClr val="D8D8D8"/>
          </a:solidFill>
          <a:ln>
            <a:noFill/>
          </a:ln>
        </p:spPr>
        <p:txBody>
          <a:bodyPr anchorCtr="0" anchor="t" bIns="45700" lIns="91425" spcFirstLastPara="1" rIns="91425" wrap="square" tIns="45700">
            <a:spAutoFit/>
          </a:bodyPr>
          <a:lstStyle/>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low frequency, high frequency, HF, VHF &amp; UHF</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low frequencies need larger antennas and high frequencies need smaller antennas</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resonance and the basics of tuning a half-wave dipole antenna</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 understand the concept of signal-to-noise ratio and how directional antennas help</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and can explain the 3 modes of propagation, namely Free-space, Groundwave &amp; Ionospheric prorogation</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can explain why I can hear distant stations on MW, LW and SW and how these changes from night and day</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know how space weather, particularly the Sun affects radio wave propagation</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know what objects in the Solar System emit radio waves and I understand the concept of signal to noise ratio</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what a repeater is and I have made a QSO via a repeater</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the main radio controls and how to use them, VFO A/B, AGC, RF gain, AF gain, Band select, Mode select, Tune</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a log of 25 shortwave/HF stations that I have heard on the radio (Can includes Amateur and Commercial Stations)</a:t>
            </a:r>
            <a:r>
              <a:rPr lang="en-US" sz="1600">
                <a:solidFill>
                  <a:schemeClr val="dk1"/>
                </a:solidFill>
              </a:rPr>
              <a:t>. </a:t>
            </a:r>
            <a:r>
              <a:rPr lang="en-US" sz="1600">
                <a:solidFill>
                  <a:schemeClr val="dk1"/>
                </a:solidFill>
                <a:latin typeface="Times New Roman"/>
                <a:ea typeface="Times New Roman"/>
                <a:cs typeface="Times New Roman"/>
                <a:sym typeface="Times New Roman"/>
              </a:rPr>
              <a:t>Log time, date, frequency, mode and signal report</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used an amateur radio station under supervision &amp; completed and logged 5 QSO’s </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received a QSL card from a commercial or Amateur radio station</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 know the meaning and use of Mayday, PanPan and Securite, I can use radio communications effectively in an emergency situation and I know how to contact emergency services using Marine VHF</a:t>
            </a:r>
            <a:endParaRPr sz="2200">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3"/>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Frequency &amp; Wavelength</a:t>
            </a:r>
            <a:endParaRPr/>
          </a:p>
        </p:txBody>
      </p:sp>
      <p:pic>
        <p:nvPicPr>
          <p:cNvPr descr="Frequency to Wavelength Calculator - everything RF" id="519" name="Google Shape;519;p33"/>
          <p:cNvPicPr preferRelativeResize="0"/>
          <p:nvPr/>
        </p:nvPicPr>
        <p:blipFill rotWithShape="1">
          <a:blip r:embed="rId3">
            <a:alphaModFix/>
          </a:blip>
          <a:srcRect b="0" l="0" r="0" t="0"/>
          <a:stretch/>
        </p:blipFill>
        <p:spPr>
          <a:xfrm>
            <a:off x="396240" y="1143000"/>
            <a:ext cx="6096000" cy="3657600"/>
          </a:xfrm>
          <a:prstGeom prst="rect">
            <a:avLst/>
          </a:prstGeom>
          <a:noFill/>
          <a:ln>
            <a:noFill/>
          </a:ln>
        </p:spPr>
      </p:pic>
      <p:sp>
        <p:nvSpPr>
          <p:cNvPr id="520" name="Google Shape;520;p33"/>
          <p:cNvSpPr txBox="1"/>
          <p:nvPr/>
        </p:nvSpPr>
        <p:spPr>
          <a:xfrm>
            <a:off x="7254240" y="2142671"/>
            <a:ext cx="1295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Long Wave Lengths = Low frequencies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Short Wave Lengths = High frequencies</a:t>
            </a:r>
            <a:endParaRPr b="0" i="0" sz="1400" u="none" cap="none" strike="noStrike">
              <a:solidFill>
                <a:srgbClr val="000000"/>
              </a:solidFill>
              <a:latin typeface="Arial"/>
              <a:ea typeface="Arial"/>
              <a:cs typeface="Arial"/>
              <a:sym typeface="Arial"/>
            </a:endParaRPr>
          </a:p>
        </p:txBody>
      </p:sp>
      <p:sp>
        <p:nvSpPr>
          <p:cNvPr id="521" name="Google Shape;521;p33"/>
          <p:cNvSpPr txBox="1"/>
          <p:nvPr/>
        </p:nvSpPr>
        <p:spPr>
          <a:xfrm>
            <a:off x="381000" y="762000"/>
            <a:ext cx="828085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Energy can travel in waves through the air – Sound energy, Light energy, Radio</a:t>
            </a:r>
            <a:endParaRPr b="0" i="0" sz="1400" u="none" cap="none" strike="noStrike">
              <a:solidFill>
                <a:srgbClr val="000000"/>
              </a:solidFill>
              <a:latin typeface="Arial"/>
              <a:ea typeface="Arial"/>
              <a:cs typeface="Arial"/>
              <a:sym typeface="Arial"/>
            </a:endParaRPr>
          </a:p>
        </p:txBody>
      </p:sp>
      <p:cxnSp>
        <p:nvCxnSpPr>
          <p:cNvPr id="522" name="Google Shape;522;p33"/>
          <p:cNvCxnSpPr/>
          <p:nvPr/>
        </p:nvCxnSpPr>
        <p:spPr>
          <a:xfrm>
            <a:off x="929640" y="2079625"/>
            <a:ext cx="4191000" cy="0"/>
          </a:xfrm>
          <a:prstGeom prst="straightConnector1">
            <a:avLst/>
          </a:prstGeom>
          <a:noFill/>
          <a:ln cap="flat" cmpd="sng" w="9525">
            <a:solidFill>
              <a:srgbClr val="4A7DBA"/>
            </a:solidFill>
            <a:prstDash val="solid"/>
            <a:round/>
            <a:headEnd len="sm" w="sm" type="none"/>
            <a:tailEnd len="sm" w="sm" type="none"/>
          </a:ln>
        </p:spPr>
      </p:cxnSp>
      <p:cxnSp>
        <p:nvCxnSpPr>
          <p:cNvPr id="523" name="Google Shape;523;p33"/>
          <p:cNvCxnSpPr/>
          <p:nvPr/>
        </p:nvCxnSpPr>
        <p:spPr>
          <a:xfrm>
            <a:off x="1005840" y="3146425"/>
            <a:ext cx="4191000" cy="0"/>
          </a:xfrm>
          <a:prstGeom prst="straightConnector1">
            <a:avLst/>
          </a:prstGeom>
          <a:noFill/>
          <a:ln cap="flat" cmpd="sng" w="9525">
            <a:solidFill>
              <a:srgbClr val="4A7DBA"/>
            </a:solidFill>
            <a:prstDash val="solid"/>
            <a:round/>
            <a:headEnd len="sm" w="sm" type="none"/>
            <a:tailEnd len="sm" w="sm" type="none"/>
          </a:ln>
        </p:spPr>
      </p:cxnSp>
      <p:cxnSp>
        <p:nvCxnSpPr>
          <p:cNvPr id="524" name="Google Shape;524;p33"/>
          <p:cNvCxnSpPr/>
          <p:nvPr/>
        </p:nvCxnSpPr>
        <p:spPr>
          <a:xfrm>
            <a:off x="1005840" y="4289425"/>
            <a:ext cx="4191000" cy="0"/>
          </a:xfrm>
          <a:prstGeom prst="straightConnector1">
            <a:avLst/>
          </a:prstGeom>
          <a:noFill/>
          <a:ln cap="flat" cmpd="sng" w="9525">
            <a:solidFill>
              <a:srgbClr val="4A7DBA"/>
            </a:solidFill>
            <a:prstDash val="solid"/>
            <a:round/>
            <a:headEnd len="sm" w="sm" type="none"/>
            <a:tailEnd len="sm" w="sm" type="none"/>
          </a:ln>
        </p:spPr>
      </p:cxnSp>
      <p:sp>
        <p:nvSpPr>
          <p:cNvPr id="525" name="Google Shape;525;p33"/>
          <p:cNvSpPr/>
          <p:nvPr/>
        </p:nvSpPr>
        <p:spPr>
          <a:xfrm>
            <a:off x="2656840" y="1682633"/>
            <a:ext cx="1544320" cy="825217"/>
          </a:xfrm>
          <a:custGeom>
            <a:rect b="b" l="l" r="r" t="t"/>
            <a:pathLst>
              <a:path extrusionOk="0" h="825217" w="1544320">
                <a:moveTo>
                  <a:pt x="0" y="386832"/>
                </a:moveTo>
                <a:cubicBezTo>
                  <a:pt x="44873" y="484198"/>
                  <a:pt x="89747" y="581565"/>
                  <a:pt x="121920" y="640832"/>
                </a:cubicBezTo>
                <a:cubicBezTo>
                  <a:pt x="154093" y="700099"/>
                  <a:pt x="169333" y="715339"/>
                  <a:pt x="193040" y="742432"/>
                </a:cubicBezTo>
                <a:cubicBezTo>
                  <a:pt x="216747" y="769525"/>
                  <a:pt x="237067" y="789845"/>
                  <a:pt x="264160" y="803392"/>
                </a:cubicBezTo>
                <a:cubicBezTo>
                  <a:pt x="291253" y="816939"/>
                  <a:pt x="328507" y="820325"/>
                  <a:pt x="355600" y="823712"/>
                </a:cubicBezTo>
                <a:cubicBezTo>
                  <a:pt x="382693" y="827099"/>
                  <a:pt x="426720" y="823712"/>
                  <a:pt x="426720" y="823712"/>
                </a:cubicBezTo>
                <a:cubicBezTo>
                  <a:pt x="447040" y="822019"/>
                  <a:pt x="477520" y="813552"/>
                  <a:pt x="477520" y="813552"/>
                </a:cubicBezTo>
                <a:cubicBezTo>
                  <a:pt x="494453" y="801699"/>
                  <a:pt x="528320" y="752592"/>
                  <a:pt x="528320" y="752592"/>
                </a:cubicBezTo>
                <a:cubicBezTo>
                  <a:pt x="536787" y="745819"/>
                  <a:pt x="514773" y="786459"/>
                  <a:pt x="528320" y="772912"/>
                </a:cubicBezTo>
                <a:cubicBezTo>
                  <a:pt x="541867" y="759365"/>
                  <a:pt x="585893" y="705179"/>
                  <a:pt x="609600" y="671312"/>
                </a:cubicBezTo>
                <a:cubicBezTo>
                  <a:pt x="633307" y="637445"/>
                  <a:pt x="651933" y="600192"/>
                  <a:pt x="670560" y="569712"/>
                </a:cubicBezTo>
                <a:cubicBezTo>
                  <a:pt x="689187" y="539232"/>
                  <a:pt x="721360" y="488432"/>
                  <a:pt x="721360" y="488432"/>
                </a:cubicBezTo>
                <a:cubicBezTo>
                  <a:pt x="729827" y="466419"/>
                  <a:pt x="721360" y="437632"/>
                  <a:pt x="721360" y="437632"/>
                </a:cubicBezTo>
                <a:cubicBezTo>
                  <a:pt x="726440" y="422392"/>
                  <a:pt x="736600" y="420699"/>
                  <a:pt x="751840" y="396992"/>
                </a:cubicBezTo>
                <a:cubicBezTo>
                  <a:pt x="767080" y="373285"/>
                  <a:pt x="794173" y="327565"/>
                  <a:pt x="812800" y="295392"/>
                </a:cubicBezTo>
                <a:cubicBezTo>
                  <a:pt x="831427" y="263219"/>
                  <a:pt x="844973" y="234432"/>
                  <a:pt x="863600" y="203952"/>
                </a:cubicBezTo>
                <a:cubicBezTo>
                  <a:pt x="882227" y="173472"/>
                  <a:pt x="900853" y="139605"/>
                  <a:pt x="924560" y="112512"/>
                </a:cubicBezTo>
                <a:cubicBezTo>
                  <a:pt x="948267" y="85419"/>
                  <a:pt x="980440" y="58325"/>
                  <a:pt x="1005840" y="41392"/>
                </a:cubicBezTo>
                <a:cubicBezTo>
                  <a:pt x="1031240" y="24459"/>
                  <a:pt x="1076960" y="10912"/>
                  <a:pt x="1076960" y="10912"/>
                </a:cubicBezTo>
                <a:cubicBezTo>
                  <a:pt x="1097280" y="4139"/>
                  <a:pt x="1127760" y="752"/>
                  <a:pt x="1127760" y="752"/>
                </a:cubicBezTo>
                <a:cubicBezTo>
                  <a:pt x="1146387" y="-941"/>
                  <a:pt x="1188720" y="752"/>
                  <a:pt x="1188720" y="752"/>
                </a:cubicBezTo>
                <a:cubicBezTo>
                  <a:pt x="1209040" y="2445"/>
                  <a:pt x="1249680" y="10912"/>
                  <a:pt x="1249680" y="10912"/>
                </a:cubicBezTo>
                <a:cubicBezTo>
                  <a:pt x="1268307" y="19379"/>
                  <a:pt x="1278467" y="32925"/>
                  <a:pt x="1300480" y="51552"/>
                </a:cubicBezTo>
                <a:cubicBezTo>
                  <a:pt x="1322493" y="70179"/>
                  <a:pt x="1358053" y="97272"/>
                  <a:pt x="1381760" y="122672"/>
                </a:cubicBezTo>
                <a:cubicBezTo>
                  <a:pt x="1405467" y="148072"/>
                  <a:pt x="1442720" y="203952"/>
                  <a:pt x="1442720" y="203952"/>
                </a:cubicBezTo>
                <a:cubicBezTo>
                  <a:pt x="1461347" y="227659"/>
                  <a:pt x="1479973" y="242899"/>
                  <a:pt x="1493520" y="264912"/>
                </a:cubicBezTo>
                <a:cubicBezTo>
                  <a:pt x="1507067" y="286925"/>
                  <a:pt x="1524000" y="336032"/>
                  <a:pt x="1524000" y="336032"/>
                </a:cubicBezTo>
                <a:cubicBezTo>
                  <a:pt x="1532467" y="356352"/>
                  <a:pt x="1538393" y="371592"/>
                  <a:pt x="1544320" y="386832"/>
                </a:cubicBezTo>
              </a:path>
            </a:pathLst>
          </a:custGeom>
          <a:noFill/>
          <a:ln cap="flat" cmpd="sng" w="571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26" name="Google Shape;526;p33"/>
          <p:cNvCxnSpPr/>
          <p:nvPr/>
        </p:nvCxnSpPr>
        <p:spPr>
          <a:xfrm>
            <a:off x="2656840" y="1546225"/>
            <a:ext cx="0" cy="1012825"/>
          </a:xfrm>
          <a:prstGeom prst="straightConnector1">
            <a:avLst/>
          </a:prstGeom>
          <a:noFill/>
          <a:ln cap="flat" cmpd="sng" w="9525">
            <a:solidFill>
              <a:srgbClr val="4A7DBA"/>
            </a:solidFill>
            <a:prstDash val="solid"/>
            <a:round/>
            <a:headEnd len="sm" w="sm" type="none"/>
            <a:tailEnd len="sm" w="sm" type="none"/>
          </a:ln>
        </p:spPr>
      </p:cxnSp>
      <p:cxnSp>
        <p:nvCxnSpPr>
          <p:cNvPr id="527" name="Google Shape;527;p33"/>
          <p:cNvCxnSpPr/>
          <p:nvPr/>
        </p:nvCxnSpPr>
        <p:spPr>
          <a:xfrm>
            <a:off x="4201160" y="1546225"/>
            <a:ext cx="0" cy="1012825"/>
          </a:xfrm>
          <a:prstGeom prst="straightConnector1">
            <a:avLst/>
          </a:prstGeom>
          <a:noFill/>
          <a:ln cap="flat" cmpd="sng" w="9525">
            <a:solidFill>
              <a:srgbClr val="4A7DBA"/>
            </a:solidFill>
            <a:prstDash val="solid"/>
            <a:round/>
            <a:headEnd len="sm" w="sm" type="none"/>
            <a:tailEnd len="sm" w="sm" type="none"/>
          </a:ln>
        </p:spPr>
      </p:cxnSp>
      <p:sp>
        <p:nvSpPr>
          <p:cNvPr id="528" name="Google Shape;528;p33"/>
          <p:cNvSpPr txBox="1"/>
          <p:nvPr/>
        </p:nvSpPr>
        <p:spPr>
          <a:xfrm>
            <a:off x="2577601" y="1393825"/>
            <a:ext cx="15879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🡨---Wavelength----&gt;</a:t>
            </a:r>
            <a:endParaRPr b="0" i="0" sz="1400" u="none" cap="none" strike="noStrike">
              <a:solidFill>
                <a:srgbClr val="000000"/>
              </a:solidFill>
              <a:latin typeface="Arial"/>
              <a:ea typeface="Arial"/>
              <a:cs typeface="Arial"/>
              <a:sym typeface="Arial"/>
            </a:endParaRPr>
          </a:p>
        </p:txBody>
      </p:sp>
      <p:sp>
        <p:nvSpPr>
          <p:cNvPr id="529" name="Google Shape;529;p33"/>
          <p:cNvSpPr txBox="1"/>
          <p:nvPr/>
        </p:nvSpPr>
        <p:spPr>
          <a:xfrm>
            <a:off x="227057" y="4731603"/>
            <a:ext cx="6139694" cy="132343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Listen to some high frequency and low frequency Audio waves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Why do you think loudspeakers are different sizes?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What size speaker do you think is best for low frequencies?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What size speaker do you think is best for high frequencies?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30" name="Google Shape;530;p33"/>
          <p:cNvSpPr/>
          <p:nvPr/>
        </p:nvSpPr>
        <p:spPr>
          <a:xfrm>
            <a:off x="1809961" y="5943599"/>
            <a:ext cx="258275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chemeClr val="dk1"/>
                </a:solidFill>
                <a:latin typeface="Arial"/>
                <a:ea typeface="Arial"/>
                <a:cs typeface="Arial"/>
                <a:sym typeface="Arial"/>
                <a:hlinkClick r:id="rId4">
                  <a:extLst>
                    <a:ext uri="{A12FA001-AC4F-418D-AE19-62706E023703}">
                      <ahyp:hlinkClr val="tx"/>
                    </a:ext>
                  </a:extLst>
                </a:hlinkClick>
              </a:rPr>
              <a:t>https://www.szynalski.com/tone-generator/</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3224847435f_0_0"/>
          <p:cNvSpPr txBox="1"/>
          <p:nvPr>
            <p:ph type="title"/>
          </p:nvPr>
        </p:nvSpPr>
        <p:spPr>
          <a:xfrm>
            <a:off x="0" y="0"/>
            <a:ext cx="91440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600"/>
              <a:t>The Spectrum of Electro Magnetic Frequencies</a:t>
            </a:r>
            <a:endParaRPr/>
          </a:p>
        </p:txBody>
      </p:sp>
      <p:pic>
        <p:nvPicPr>
          <p:cNvPr id="536" name="Google Shape;536;g3224847435f_0_0"/>
          <p:cNvPicPr preferRelativeResize="0"/>
          <p:nvPr/>
        </p:nvPicPr>
        <p:blipFill rotWithShape="1">
          <a:blip r:embed="rId3">
            <a:alphaModFix/>
          </a:blip>
          <a:srcRect b="0" l="0" r="0" t="0"/>
          <a:stretch/>
        </p:blipFill>
        <p:spPr>
          <a:xfrm>
            <a:off x="76200" y="609600"/>
            <a:ext cx="9067799" cy="4800600"/>
          </a:xfrm>
          <a:prstGeom prst="rect">
            <a:avLst/>
          </a:prstGeom>
          <a:noFill/>
          <a:ln>
            <a:noFill/>
          </a:ln>
        </p:spPr>
      </p:pic>
      <p:sp>
        <p:nvSpPr>
          <p:cNvPr id="537" name="Google Shape;537;g3224847435f_0_0"/>
          <p:cNvSpPr/>
          <p:nvPr/>
        </p:nvSpPr>
        <p:spPr>
          <a:xfrm rot="5400000">
            <a:off x="7315200" y="1318260"/>
            <a:ext cx="304800" cy="2743200"/>
          </a:xfrm>
          <a:prstGeom prst="lef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8" name="Google Shape;538;g3224847435f_0_0"/>
          <p:cNvSpPr txBox="1"/>
          <p:nvPr/>
        </p:nvSpPr>
        <p:spPr>
          <a:xfrm>
            <a:off x="5849550" y="2229675"/>
            <a:ext cx="3294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E02C0E"/>
                </a:solidFill>
              </a:rPr>
              <a:t>Ionising – Generally Very Dangerous</a:t>
            </a:r>
            <a:endParaRPr b="1" i="0" sz="1400" u="none" cap="none" strike="noStrike">
              <a:solidFill>
                <a:srgbClr val="E02C0E"/>
              </a:solidFill>
            </a:endParaRPr>
          </a:p>
        </p:txBody>
      </p:sp>
      <p:sp>
        <p:nvSpPr>
          <p:cNvPr id="539" name="Google Shape;539;g3224847435f_0_0"/>
          <p:cNvSpPr/>
          <p:nvPr/>
        </p:nvSpPr>
        <p:spPr>
          <a:xfrm rot="-5400000">
            <a:off x="3277675" y="924425"/>
            <a:ext cx="349500" cy="4981800"/>
          </a:xfrm>
          <a:prstGeom prst="leftBrace">
            <a:avLst>
              <a:gd fmla="val 8333" name="adj1"/>
              <a:gd fmla="val 56521" name="adj2"/>
            </a:avLst>
          </a:prstGeom>
          <a:noFill/>
          <a:ln cap="flat" cmpd="sng" w="285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2D050"/>
              </a:solidFill>
              <a:latin typeface="Arial"/>
              <a:ea typeface="Arial"/>
              <a:cs typeface="Arial"/>
              <a:sym typeface="Arial"/>
            </a:endParaRPr>
          </a:p>
        </p:txBody>
      </p:sp>
      <p:sp>
        <p:nvSpPr>
          <p:cNvPr id="540" name="Google Shape;540;g3224847435f_0_0"/>
          <p:cNvSpPr txBox="1"/>
          <p:nvPr/>
        </p:nvSpPr>
        <p:spPr>
          <a:xfrm>
            <a:off x="419775" y="5410200"/>
            <a:ext cx="636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A650"/>
                </a:solidFill>
                <a:highlight>
                  <a:schemeClr val="lt1"/>
                </a:highlight>
              </a:rPr>
              <a:t>Non-ionising – Generally not dangerous unless very high power</a:t>
            </a:r>
            <a:endParaRPr b="1" i="0" sz="1400" u="none" cap="none" strike="noStrike">
              <a:solidFill>
                <a:srgbClr val="00A650"/>
              </a:solidFill>
              <a:highlight>
                <a:schemeClr val="lt1"/>
              </a:highlight>
            </a:endParaRPr>
          </a:p>
        </p:txBody>
      </p:sp>
      <p:cxnSp>
        <p:nvCxnSpPr>
          <p:cNvPr id="541" name="Google Shape;541;g3224847435f_0_0"/>
          <p:cNvCxnSpPr/>
          <p:nvPr/>
        </p:nvCxnSpPr>
        <p:spPr>
          <a:xfrm rot="10800000">
            <a:off x="3411700" y="3590075"/>
            <a:ext cx="36900" cy="1834500"/>
          </a:xfrm>
          <a:prstGeom prst="straightConnector1">
            <a:avLst/>
          </a:prstGeom>
          <a:noFill/>
          <a:ln cap="flat" cmpd="sng" w="28575">
            <a:solidFill>
              <a:srgbClr val="00A64F"/>
            </a:solidFill>
            <a:prstDash val="solid"/>
            <a:round/>
            <a:headEnd len="med" w="med" type="none"/>
            <a:tailEnd len="med" w="med" type="triangle"/>
          </a:ln>
        </p:spPr>
      </p:cxnSp>
      <p:sp>
        <p:nvSpPr>
          <p:cNvPr id="542" name="Google Shape;542;g3224847435f_0_0"/>
          <p:cNvSpPr txBox="1"/>
          <p:nvPr/>
        </p:nvSpPr>
        <p:spPr>
          <a:xfrm>
            <a:off x="162750" y="3429000"/>
            <a:ext cx="19314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00A650"/>
                </a:solidFill>
                <a:highlight>
                  <a:schemeClr val="lt1"/>
                </a:highlight>
              </a:rPr>
              <a:t>Most waves in the Audio range are physical waves*</a:t>
            </a:r>
            <a:endParaRPr b="1" i="0" sz="1400" u="none" cap="none" strike="noStrike">
              <a:solidFill>
                <a:srgbClr val="00A650"/>
              </a:solidFill>
              <a:highlight>
                <a:schemeClr val="lt1"/>
              </a:highlight>
            </a:endParaRPr>
          </a:p>
        </p:txBody>
      </p:sp>
      <p:sp>
        <p:nvSpPr>
          <p:cNvPr id="543" name="Google Shape;543;g3224847435f_0_0"/>
          <p:cNvSpPr txBox="1"/>
          <p:nvPr/>
        </p:nvSpPr>
        <p:spPr>
          <a:xfrm>
            <a:off x="1860750" y="6245950"/>
            <a:ext cx="7098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lt1"/>
                </a:solidFill>
              </a:rPr>
              <a:t>*</a:t>
            </a:r>
            <a:r>
              <a:rPr lang="en-US" sz="900" u="sng">
                <a:solidFill>
                  <a:schemeClr val="hlink"/>
                </a:solidFill>
                <a:hlinkClick r:id="rId4"/>
              </a:rPr>
              <a:t>https://hypertextbook.com/facts/2001/ElizabethWong.shtml#:~:text=However%2C%20it%20has%20been%20discovered,Low%20Frequency%20(ULF)%20range</a:t>
            </a:r>
            <a:r>
              <a:rPr lang="en-US" sz="900">
                <a:solidFill>
                  <a:schemeClr val="lt1"/>
                </a:solidFill>
              </a:rPr>
              <a:t>.</a:t>
            </a:r>
            <a:endParaRPr sz="900">
              <a:solidFill>
                <a:schemeClr val="lt1"/>
              </a:solidFill>
            </a:endParaRPr>
          </a:p>
          <a:p>
            <a:pPr indent="0" lvl="0" marL="0" rtl="0" algn="l">
              <a:spcBef>
                <a:spcPts val="0"/>
              </a:spcBef>
              <a:spcAft>
                <a:spcPts val="0"/>
              </a:spcAft>
              <a:buNone/>
            </a:pPr>
            <a:r>
              <a:t/>
            </a:r>
            <a:endParaRPr sz="9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4"/>
          <p:cNvSpPr txBox="1"/>
          <p:nvPr>
            <p:ph type="title"/>
          </p:nvPr>
        </p:nvSpPr>
        <p:spPr>
          <a:xfrm>
            <a:off x="457200" y="-76200"/>
            <a:ext cx="8229600" cy="78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How Does An Antenna Work?</a:t>
            </a:r>
            <a:endParaRPr/>
          </a:p>
        </p:txBody>
      </p:sp>
      <p:pic>
        <p:nvPicPr>
          <p:cNvPr descr="Frequency to Wavelength Calculator - everything RF" id="549" name="Google Shape;549;p34"/>
          <p:cNvPicPr preferRelativeResize="0"/>
          <p:nvPr/>
        </p:nvPicPr>
        <p:blipFill rotWithShape="1">
          <a:blip r:embed="rId3">
            <a:alphaModFix/>
          </a:blip>
          <a:srcRect b="0" l="0" r="0" t="0"/>
          <a:stretch/>
        </p:blipFill>
        <p:spPr>
          <a:xfrm>
            <a:off x="358225" y="1954201"/>
            <a:ext cx="5813175" cy="3487925"/>
          </a:xfrm>
          <a:prstGeom prst="rect">
            <a:avLst/>
          </a:prstGeom>
          <a:noFill/>
          <a:ln>
            <a:noFill/>
          </a:ln>
        </p:spPr>
      </p:pic>
      <p:sp>
        <p:nvSpPr>
          <p:cNvPr id="550" name="Google Shape;550;p34"/>
          <p:cNvSpPr txBox="1"/>
          <p:nvPr/>
        </p:nvSpPr>
        <p:spPr>
          <a:xfrm>
            <a:off x="5997438" y="3048000"/>
            <a:ext cx="19020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Big Antenna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(LF – Long Wave)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Medium size antenna 160m-6m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(HF-Shortwave radio)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Small antenna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(Very High Frequency –VHF and Ultra High Frequency UHF)</a:t>
            </a:r>
            <a:endParaRPr b="0" i="0" sz="1400" u="none" cap="none" strike="noStrike">
              <a:solidFill>
                <a:srgbClr val="000000"/>
              </a:solidFill>
              <a:latin typeface="Arial"/>
              <a:ea typeface="Arial"/>
              <a:cs typeface="Arial"/>
              <a:sym typeface="Arial"/>
            </a:endParaRPr>
          </a:p>
        </p:txBody>
      </p:sp>
      <p:sp>
        <p:nvSpPr>
          <p:cNvPr id="551" name="Google Shape;551;p34"/>
          <p:cNvSpPr txBox="1"/>
          <p:nvPr/>
        </p:nvSpPr>
        <p:spPr>
          <a:xfrm>
            <a:off x="152404" y="556736"/>
            <a:ext cx="7848600" cy="1400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Like a loud speaker can turn an electrical signal and convert it to transmit* </a:t>
            </a:r>
            <a:r>
              <a:rPr b="1" i="0" lang="en-US" sz="1600" u="none" cap="none" strike="noStrike">
                <a:solidFill>
                  <a:srgbClr val="00B050"/>
                </a:solidFill>
                <a:latin typeface="Arial"/>
                <a:ea typeface="Arial"/>
                <a:cs typeface="Arial"/>
                <a:sym typeface="Arial"/>
              </a:rPr>
              <a:t>Audio waves</a:t>
            </a:r>
            <a:r>
              <a:rPr b="0" i="0" lang="en-US" sz="1600" u="none" cap="none" strike="noStrike">
                <a:solidFill>
                  <a:schemeClr val="dk1"/>
                </a:solidFill>
                <a:latin typeface="Arial"/>
                <a:ea typeface="Arial"/>
                <a:cs typeface="Arial"/>
                <a:sym typeface="Arial"/>
              </a:rPr>
              <a:t> through the air,  an antenna is used to transmit and receive </a:t>
            </a:r>
            <a:r>
              <a:rPr b="1" i="0" lang="en-US" sz="1600" u="none" cap="none" strike="noStrike">
                <a:solidFill>
                  <a:srgbClr val="00B050"/>
                </a:solidFill>
                <a:latin typeface="Arial"/>
                <a:ea typeface="Arial"/>
                <a:cs typeface="Arial"/>
                <a:sym typeface="Arial"/>
              </a:rPr>
              <a:t>Radio waves</a:t>
            </a:r>
            <a:r>
              <a:rPr b="0" i="0" lang="en-US"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To be efficient the antenna should be matched or “resonant” on the intended frequency of use. Two lengths of wire ¼ wavelength (</a:t>
            </a:r>
            <a:r>
              <a:rPr b="1" lang="en-US" sz="1600">
                <a:solidFill>
                  <a:srgbClr val="202122"/>
                </a:solidFill>
                <a:highlight>
                  <a:srgbClr val="FFFFFF"/>
                </a:highlight>
              </a:rPr>
              <a:t>λ </a:t>
            </a:r>
            <a:r>
              <a:rPr b="1" lang="en-US" sz="1200">
                <a:solidFill>
                  <a:srgbClr val="202122"/>
                </a:solidFill>
                <a:highlight>
                  <a:srgbClr val="FFFFFF"/>
                </a:highlight>
              </a:rPr>
              <a:t>- Lambda</a:t>
            </a:r>
            <a:r>
              <a:rPr b="0" i="0" lang="en-US" sz="1600" u="none" cap="none" strike="noStrike">
                <a:solidFill>
                  <a:schemeClr val="dk1"/>
                </a:solidFill>
                <a:latin typeface="Arial"/>
                <a:ea typeface="Arial"/>
                <a:cs typeface="Arial"/>
                <a:sym typeface="Arial"/>
              </a:rPr>
              <a:t>) long resonate well</a:t>
            </a:r>
            <a:r>
              <a:rPr lang="en-US" sz="1600">
                <a:solidFill>
                  <a:schemeClr val="dk1"/>
                </a:solidFill>
              </a:rPr>
              <a:t> and would be know as a “Half Wave Dipole”</a:t>
            </a:r>
            <a:endParaRPr b="0" i="0" sz="1400" u="none" cap="none" strike="noStrike">
              <a:solidFill>
                <a:srgbClr val="000000"/>
              </a:solidFill>
              <a:latin typeface="Arial"/>
              <a:ea typeface="Arial"/>
              <a:cs typeface="Arial"/>
              <a:sym typeface="Arial"/>
            </a:endParaRPr>
          </a:p>
        </p:txBody>
      </p:sp>
      <p:cxnSp>
        <p:nvCxnSpPr>
          <p:cNvPr id="552" name="Google Shape;552;p34"/>
          <p:cNvCxnSpPr/>
          <p:nvPr/>
        </p:nvCxnSpPr>
        <p:spPr>
          <a:xfrm>
            <a:off x="609600" y="2765425"/>
            <a:ext cx="4191000" cy="0"/>
          </a:xfrm>
          <a:prstGeom prst="straightConnector1">
            <a:avLst/>
          </a:prstGeom>
          <a:noFill/>
          <a:ln cap="flat" cmpd="sng" w="9525">
            <a:solidFill>
              <a:srgbClr val="4A7DBA"/>
            </a:solidFill>
            <a:prstDash val="solid"/>
            <a:round/>
            <a:headEnd len="sm" w="sm" type="none"/>
            <a:tailEnd len="sm" w="sm" type="none"/>
          </a:ln>
        </p:spPr>
      </p:cxnSp>
      <p:cxnSp>
        <p:nvCxnSpPr>
          <p:cNvPr id="553" name="Google Shape;553;p34"/>
          <p:cNvCxnSpPr/>
          <p:nvPr/>
        </p:nvCxnSpPr>
        <p:spPr>
          <a:xfrm>
            <a:off x="685800" y="3832225"/>
            <a:ext cx="4191000" cy="0"/>
          </a:xfrm>
          <a:prstGeom prst="straightConnector1">
            <a:avLst/>
          </a:prstGeom>
          <a:noFill/>
          <a:ln cap="flat" cmpd="sng" w="9525">
            <a:solidFill>
              <a:srgbClr val="4A7DBA"/>
            </a:solidFill>
            <a:prstDash val="solid"/>
            <a:round/>
            <a:headEnd len="sm" w="sm" type="none"/>
            <a:tailEnd len="sm" w="sm" type="none"/>
          </a:ln>
        </p:spPr>
      </p:cxnSp>
      <p:cxnSp>
        <p:nvCxnSpPr>
          <p:cNvPr id="554" name="Google Shape;554;p34"/>
          <p:cNvCxnSpPr/>
          <p:nvPr/>
        </p:nvCxnSpPr>
        <p:spPr>
          <a:xfrm>
            <a:off x="685800" y="4975225"/>
            <a:ext cx="4191000" cy="0"/>
          </a:xfrm>
          <a:prstGeom prst="straightConnector1">
            <a:avLst/>
          </a:prstGeom>
          <a:noFill/>
          <a:ln cap="flat" cmpd="sng" w="9525">
            <a:solidFill>
              <a:srgbClr val="4A7DBA"/>
            </a:solidFill>
            <a:prstDash val="solid"/>
            <a:round/>
            <a:headEnd len="sm" w="sm" type="none"/>
            <a:tailEnd len="sm" w="sm" type="none"/>
          </a:ln>
        </p:spPr>
      </p:cxnSp>
      <p:sp>
        <p:nvSpPr>
          <p:cNvPr id="555" name="Google Shape;555;p34"/>
          <p:cNvSpPr/>
          <p:nvPr/>
        </p:nvSpPr>
        <p:spPr>
          <a:xfrm>
            <a:off x="2492650" y="2429025"/>
            <a:ext cx="1486408" cy="825217"/>
          </a:xfrm>
          <a:custGeom>
            <a:rect b="b" l="l" r="r" t="t"/>
            <a:pathLst>
              <a:path extrusionOk="0" h="825217" w="1544320">
                <a:moveTo>
                  <a:pt x="0" y="386832"/>
                </a:moveTo>
                <a:cubicBezTo>
                  <a:pt x="44873" y="484198"/>
                  <a:pt x="89747" y="581565"/>
                  <a:pt x="121920" y="640832"/>
                </a:cubicBezTo>
                <a:cubicBezTo>
                  <a:pt x="154093" y="700099"/>
                  <a:pt x="169333" y="715339"/>
                  <a:pt x="193040" y="742432"/>
                </a:cubicBezTo>
                <a:cubicBezTo>
                  <a:pt x="216747" y="769525"/>
                  <a:pt x="237067" y="789845"/>
                  <a:pt x="264160" y="803392"/>
                </a:cubicBezTo>
                <a:cubicBezTo>
                  <a:pt x="291253" y="816939"/>
                  <a:pt x="328507" y="820325"/>
                  <a:pt x="355600" y="823712"/>
                </a:cubicBezTo>
                <a:cubicBezTo>
                  <a:pt x="382693" y="827099"/>
                  <a:pt x="426720" y="823712"/>
                  <a:pt x="426720" y="823712"/>
                </a:cubicBezTo>
                <a:cubicBezTo>
                  <a:pt x="447040" y="822019"/>
                  <a:pt x="477520" y="813552"/>
                  <a:pt x="477520" y="813552"/>
                </a:cubicBezTo>
                <a:cubicBezTo>
                  <a:pt x="494453" y="801699"/>
                  <a:pt x="528320" y="752592"/>
                  <a:pt x="528320" y="752592"/>
                </a:cubicBezTo>
                <a:cubicBezTo>
                  <a:pt x="536787" y="745819"/>
                  <a:pt x="514773" y="786459"/>
                  <a:pt x="528320" y="772912"/>
                </a:cubicBezTo>
                <a:cubicBezTo>
                  <a:pt x="541867" y="759365"/>
                  <a:pt x="585893" y="705179"/>
                  <a:pt x="609600" y="671312"/>
                </a:cubicBezTo>
                <a:cubicBezTo>
                  <a:pt x="633307" y="637445"/>
                  <a:pt x="651933" y="600192"/>
                  <a:pt x="670560" y="569712"/>
                </a:cubicBezTo>
                <a:cubicBezTo>
                  <a:pt x="689187" y="539232"/>
                  <a:pt x="721360" y="488432"/>
                  <a:pt x="721360" y="488432"/>
                </a:cubicBezTo>
                <a:cubicBezTo>
                  <a:pt x="729827" y="466419"/>
                  <a:pt x="721360" y="437632"/>
                  <a:pt x="721360" y="437632"/>
                </a:cubicBezTo>
                <a:cubicBezTo>
                  <a:pt x="726440" y="422392"/>
                  <a:pt x="736600" y="420699"/>
                  <a:pt x="751840" y="396992"/>
                </a:cubicBezTo>
                <a:cubicBezTo>
                  <a:pt x="767080" y="373285"/>
                  <a:pt x="794173" y="327565"/>
                  <a:pt x="812800" y="295392"/>
                </a:cubicBezTo>
                <a:cubicBezTo>
                  <a:pt x="831427" y="263219"/>
                  <a:pt x="844973" y="234432"/>
                  <a:pt x="863600" y="203952"/>
                </a:cubicBezTo>
                <a:cubicBezTo>
                  <a:pt x="882227" y="173472"/>
                  <a:pt x="900853" y="139605"/>
                  <a:pt x="924560" y="112512"/>
                </a:cubicBezTo>
                <a:cubicBezTo>
                  <a:pt x="948267" y="85419"/>
                  <a:pt x="980440" y="58325"/>
                  <a:pt x="1005840" y="41392"/>
                </a:cubicBezTo>
                <a:cubicBezTo>
                  <a:pt x="1031240" y="24459"/>
                  <a:pt x="1076960" y="10912"/>
                  <a:pt x="1076960" y="10912"/>
                </a:cubicBezTo>
                <a:cubicBezTo>
                  <a:pt x="1097280" y="4139"/>
                  <a:pt x="1127760" y="752"/>
                  <a:pt x="1127760" y="752"/>
                </a:cubicBezTo>
                <a:cubicBezTo>
                  <a:pt x="1146387" y="-941"/>
                  <a:pt x="1188720" y="752"/>
                  <a:pt x="1188720" y="752"/>
                </a:cubicBezTo>
                <a:cubicBezTo>
                  <a:pt x="1209040" y="2445"/>
                  <a:pt x="1249680" y="10912"/>
                  <a:pt x="1249680" y="10912"/>
                </a:cubicBezTo>
                <a:cubicBezTo>
                  <a:pt x="1268307" y="19379"/>
                  <a:pt x="1278467" y="32925"/>
                  <a:pt x="1300480" y="51552"/>
                </a:cubicBezTo>
                <a:cubicBezTo>
                  <a:pt x="1322493" y="70179"/>
                  <a:pt x="1358053" y="97272"/>
                  <a:pt x="1381760" y="122672"/>
                </a:cubicBezTo>
                <a:cubicBezTo>
                  <a:pt x="1405467" y="148072"/>
                  <a:pt x="1442720" y="203952"/>
                  <a:pt x="1442720" y="203952"/>
                </a:cubicBezTo>
                <a:cubicBezTo>
                  <a:pt x="1461347" y="227659"/>
                  <a:pt x="1479973" y="242899"/>
                  <a:pt x="1493520" y="264912"/>
                </a:cubicBezTo>
                <a:cubicBezTo>
                  <a:pt x="1507067" y="286925"/>
                  <a:pt x="1524000" y="336032"/>
                  <a:pt x="1524000" y="336032"/>
                </a:cubicBezTo>
                <a:cubicBezTo>
                  <a:pt x="1532467" y="356352"/>
                  <a:pt x="1538393" y="371592"/>
                  <a:pt x="1544320" y="386832"/>
                </a:cubicBezTo>
              </a:path>
            </a:pathLst>
          </a:custGeom>
          <a:noFill/>
          <a:ln cap="flat" cmpd="sng" w="5715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56" name="Google Shape;556;p34"/>
          <p:cNvCxnSpPr/>
          <p:nvPr/>
        </p:nvCxnSpPr>
        <p:spPr>
          <a:xfrm>
            <a:off x="2336800" y="2232025"/>
            <a:ext cx="0" cy="1012825"/>
          </a:xfrm>
          <a:prstGeom prst="straightConnector1">
            <a:avLst/>
          </a:prstGeom>
          <a:noFill/>
          <a:ln cap="flat" cmpd="sng" w="9525">
            <a:solidFill>
              <a:srgbClr val="4A7DBA"/>
            </a:solidFill>
            <a:prstDash val="solid"/>
            <a:round/>
            <a:headEnd len="sm" w="sm" type="none"/>
            <a:tailEnd len="sm" w="sm" type="none"/>
          </a:ln>
        </p:spPr>
      </p:cxnSp>
      <p:cxnSp>
        <p:nvCxnSpPr>
          <p:cNvPr id="557" name="Google Shape;557;p34"/>
          <p:cNvCxnSpPr/>
          <p:nvPr/>
        </p:nvCxnSpPr>
        <p:spPr>
          <a:xfrm>
            <a:off x="3881120" y="2232025"/>
            <a:ext cx="0" cy="1012825"/>
          </a:xfrm>
          <a:prstGeom prst="straightConnector1">
            <a:avLst/>
          </a:prstGeom>
          <a:noFill/>
          <a:ln cap="flat" cmpd="sng" w="9525">
            <a:solidFill>
              <a:srgbClr val="4A7DBA"/>
            </a:solidFill>
            <a:prstDash val="solid"/>
            <a:round/>
            <a:headEnd len="sm" w="sm" type="none"/>
            <a:tailEnd len="sm" w="sm" type="none"/>
          </a:ln>
        </p:spPr>
      </p:cxnSp>
      <p:sp>
        <p:nvSpPr>
          <p:cNvPr id="558" name="Google Shape;558;p34"/>
          <p:cNvSpPr txBox="1"/>
          <p:nvPr/>
        </p:nvSpPr>
        <p:spPr>
          <a:xfrm>
            <a:off x="2192750" y="2056025"/>
            <a:ext cx="1902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a:t>
            </a:r>
            <a:r>
              <a:rPr lang="en-US" sz="1200">
                <a:solidFill>
                  <a:schemeClr val="dk1"/>
                </a:solidFill>
              </a:rPr>
              <a:t>—</a:t>
            </a:r>
            <a:r>
              <a:rPr b="0" i="0" lang="en-US" sz="1200" u="none" cap="none" strike="noStrike">
                <a:solidFill>
                  <a:schemeClr val="dk1"/>
                </a:solidFill>
                <a:latin typeface="Arial"/>
                <a:ea typeface="Arial"/>
                <a:cs typeface="Arial"/>
                <a:sym typeface="Arial"/>
              </a:rPr>
              <a:t> 1 Wavelength (</a:t>
            </a:r>
            <a:r>
              <a:rPr b="1" lang="en-US" sz="1600">
                <a:solidFill>
                  <a:srgbClr val="202122"/>
                </a:solidFill>
                <a:highlight>
                  <a:srgbClr val="FFFFFF"/>
                </a:highlight>
              </a:rPr>
              <a:t>λ</a:t>
            </a:r>
            <a:r>
              <a:rPr b="0" i="0" lang="en-US" sz="1200" u="none" cap="none" strike="noStrike">
                <a:solidFill>
                  <a:schemeClr val="dk1"/>
                </a:solidFill>
                <a:latin typeface="Arial"/>
                <a:ea typeface="Arial"/>
                <a:cs typeface="Arial"/>
                <a:sym typeface="Arial"/>
              </a:rPr>
              <a:t>) --&gt;</a:t>
            </a:r>
            <a:endParaRPr b="0" i="0" sz="1400" u="none" cap="none" strike="noStrike">
              <a:solidFill>
                <a:srgbClr val="000000"/>
              </a:solidFill>
              <a:latin typeface="Arial"/>
              <a:ea typeface="Arial"/>
              <a:cs typeface="Arial"/>
              <a:sym typeface="Arial"/>
            </a:endParaRPr>
          </a:p>
        </p:txBody>
      </p:sp>
      <p:pic>
        <p:nvPicPr>
          <p:cNvPr descr="Droitwich Transmitting Station - Wikipedia" id="559" name="Google Shape;559;p34"/>
          <p:cNvPicPr preferRelativeResize="0"/>
          <p:nvPr/>
        </p:nvPicPr>
        <p:blipFill rotWithShape="1">
          <a:blip r:embed="rId4">
            <a:alphaModFix/>
          </a:blip>
          <a:srcRect b="0" l="0" r="0" t="0"/>
          <a:stretch/>
        </p:blipFill>
        <p:spPr>
          <a:xfrm>
            <a:off x="7735093" y="1436210"/>
            <a:ext cx="1395413" cy="1483678"/>
          </a:xfrm>
          <a:prstGeom prst="rect">
            <a:avLst/>
          </a:prstGeom>
          <a:noFill/>
          <a:ln>
            <a:noFill/>
          </a:ln>
        </p:spPr>
      </p:pic>
      <p:pic>
        <p:nvPicPr>
          <p:cNvPr descr="Broken Cobweb causes a rethink | M0MBD" id="560" name="Google Shape;560;p34"/>
          <p:cNvPicPr preferRelativeResize="0"/>
          <p:nvPr/>
        </p:nvPicPr>
        <p:blipFill rotWithShape="1">
          <a:blip r:embed="rId5">
            <a:alphaModFix/>
          </a:blip>
          <a:srcRect b="0" l="0" r="0" t="0"/>
          <a:stretch/>
        </p:blipFill>
        <p:spPr>
          <a:xfrm>
            <a:off x="8077201" y="2980269"/>
            <a:ext cx="772900" cy="1374043"/>
          </a:xfrm>
          <a:prstGeom prst="rect">
            <a:avLst/>
          </a:prstGeom>
          <a:noFill/>
          <a:ln>
            <a:noFill/>
          </a:ln>
        </p:spPr>
      </p:pic>
      <p:pic>
        <p:nvPicPr>
          <p:cNvPr descr="A VHF FM Station at Home | Ham Radio School.com" id="561" name="Google Shape;561;p34"/>
          <p:cNvPicPr preferRelativeResize="0"/>
          <p:nvPr/>
        </p:nvPicPr>
        <p:blipFill rotWithShape="1">
          <a:blip r:embed="rId6">
            <a:alphaModFix/>
          </a:blip>
          <a:srcRect b="0" l="0" r="0" t="0"/>
          <a:stretch/>
        </p:blipFill>
        <p:spPr>
          <a:xfrm>
            <a:off x="7828757" y="4459628"/>
            <a:ext cx="1301749" cy="1134381"/>
          </a:xfrm>
          <a:prstGeom prst="rect">
            <a:avLst/>
          </a:prstGeom>
          <a:noFill/>
          <a:ln>
            <a:noFill/>
          </a:ln>
        </p:spPr>
      </p:pic>
      <p:cxnSp>
        <p:nvCxnSpPr>
          <p:cNvPr id="562" name="Google Shape;562;p34"/>
          <p:cNvCxnSpPr/>
          <p:nvPr/>
        </p:nvCxnSpPr>
        <p:spPr>
          <a:xfrm>
            <a:off x="4359750" y="5957200"/>
            <a:ext cx="1526700" cy="12300"/>
          </a:xfrm>
          <a:prstGeom prst="straightConnector1">
            <a:avLst/>
          </a:prstGeom>
          <a:noFill/>
          <a:ln cap="flat" cmpd="sng" w="9525">
            <a:solidFill>
              <a:schemeClr val="dk2"/>
            </a:solidFill>
            <a:prstDash val="solid"/>
            <a:round/>
            <a:headEnd len="med" w="med" type="none"/>
            <a:tailEnd len="med" w="med" type="none"/>
          </a:ln>
        </p:spPr>
      </p:cxnSp>
      <p:cxnSp>
        <p:nvCxnSpPr>
          <p:cNvPr id="563" name="Google Shape;563;p34"/>
          <p:cNvCxnSpPr/>
          <p:nvPr/>
        </p:nvCxnSpPr>
        <p:spPr>
          <a:xfrm>
            <a:off x="2653863" y="5957200"/>
            <a:ext cx="1526700" cy="12300"/>
          </a:xfrm>
          <a:prstGeom prst="straightConnector1">
            <a:avLst/>
          </a:prstGeom>
          <a:noFill/>
          <a:ln cap="flat" cmpd="sng" w="9525">
            <a:solidFill>
              <a:schemeClr val="dk2"/>
            </a:solidFill>
            <a:prstDash val="solid"/>
            <a:round/>
            <a:headEnd len="med" w="med" type="none"/>
            <a:tailEnd len="med" w="med" type="none"/>
          </a:ln>
        </p:spPr>
      </p:cxnSp>
      <p:cxnSp>
        <p:nvCxnSpPr>
          <p:cNvPr id="564" name="Google Shape;564;p34"/>
          <p:cNvCxnSpPr/>
          <p:nvPr/>
        </p:nvCxnSpPr>
        <p:spPr>
          <a:xfrm rot="10800000">
            <a:off x="4273550" y="6024350"/>
            <a:ext cx="0" cy="258300"/>
          </a:xfrm>
          <a:prstGeom prst="straightConnector1">
            <a:avLst/>
          </a:prstGeom>
          <a:noFill/>
          <a:ln cap="flat" cmpd="sng" w="28575">
            <a:solidFill>
              <a:schemeClr val="dk2"/>
            </a:solidFill>
            <a:prstDash val="solid"/>
            <a:round/>
            <a:headEnd len="med" w="med" type="none"/>
            <a:tailEnd len="med" w="med" type="triangle"/>
          </a:ln>
        </p:spPr>
      </p:cxnSp>
      <p:sp>
        <p:nvSpPr>
          <p:cNvPr id="565" name="Google Shape;565;p34"/>
          <p:cNvSpPr txBox="1"/>
          <p:nvPr/>
        </p:nvSpPr>
        <p:spPr>
          <a:xfrm>
            <a:off x="4207350" y="5889633"/>
            <a:ext cx="1902000" cy="25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Antenna </a:t>
            </a:r>
            <a:r>
              <a:rPr b="1" lang="en-US">
                <a:solidFill>
                  <a:schemeClr val="dk1"/>
                </a:solidFill>
                <a:latin typeface="Calibri"/>
                <a:ea typeface="Calibri"/>
                <a:cs typeface="Calibri"/>
                <a:sym typeface="Calibri"/>
              </a:rPr>
              <a:t>Feed Point</a:t>
            </a:r>
            <a:endParaRPr b="0" i="0" sz="1400" u="none" cap="none" strike="noStrike">
              <a:solidFill>
                <a:srgbClr val="000000"/>
              </a:solidFill>
              <a:latin typeface="Arial"/>
              <a:ea typeface="Arial"/>
              <a:cs typeface="Arial"/>
              <a:sym typeface="Arial"/>
            </a:endParaRPr>
          </a:p>
        </p:txBody>
      </p:sp>
      <p:sp>
        <p:nvSpPr>
          <p:cNvPr id="566" name="Google Shape;566;p34"/>
          <p:cNvSpPr txBox="1"/>
          <p:nvPr/>
        </p:nvSpPr>
        <p:spPr>
          <a:xfrm>
            <a:off x="2662400" y="5479588"/>
            <a:ext cx="3222300" cy="431100"/>
          </a:xfrm>
          <a:prstGeom prst="rect">
            <a:avLst/>
          </a:prstGeom>
          <a:noFill/>
          <a:ln>
            <a:noFill/>
          </a:ln>
        </p:spPr>
        <p:txBody>
          <a:bodyPr anchorCtr="0" anchor="t" bIns="91425" lIns="91425" spcFirstLastPara="1" rIns="91425" wrap="square" tIns="91425">
            <a:spAutoFit/>
          </a:bodyPr>
          <a:lstStyle/>
          <a:p>
            <a:pPr indent="0" lvl="0" marL="457200" rtl="0" algn="l">
              <a:spcBef>
                <a:spcPts val="600"/>
              </a:spcBef>
              <a:spcAft>
                <a:spcPts val="0"/>
              </a:spcAft>
              <a:buNone/>
            </a:pPr>
            <a:r>
              <a:rPr lang="en-US" sz="1600">
                <a:solidFill>
                  <a:schemeClr val="dk1"/>
                </a:solidFill>
              </a:rPr>
              <a:t>½ </a:t>
            </a:r>
            <a:r>
              <a:rPr lang="en-US" sz="1600">
                <a:solidFill>
                  <a:schemeClr val="dk1"/>
                </a:solidFill>
              </a:rPr>
              <a:t>wave dipole - </a:t>
            </a:r>
            <a:r>
              <a:rPr b="1" lang="en-US" sz="1600">
                <a:solidFill>
                  <a:srgbClr val="202122"/>
                </a:solidFill>
                <a:highlight>
                  <a:srgbClr val="FFFFFF"/>
                </a:highlight>
              </a:rPr>
              <a:t>λ/2 </a:t>
            </a:r>
            <a:r>
              <a:rPr lang="en-US" sz="1600">
                <a:solidFill>
                  <a:schemeClr val="dk1"/>
                </a:solidFill>
              </a:rPr>
              <a:t>dipole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35"/>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Examples of antenna types</a:t>
            </a:r>
            <a:endParaRPr/>
          </a:p>
        </p:txBody>
      </p:sp>
      <p:pic>
        <p:nvPicPr>
          <p:cNvPr descr="Antenna types and characteristics | RF Solutions | Blog" id="572" name="Google Shape;572;p35"/>
          <p:cNvPicPr preferRelativeResize="0"/>
          <p:nvPr/>
        </p:nvPicPr>
        <p:blipFill rotWithShape="1">
          <a:blip r:embed="rId3">
            <a:alphaModFix/>
          </a:blip>
          <a:srcRect b="0" l="0" r="0" t="0"/>
          <a:stretch/>
        </p:blipFill>
        <p:spPr>
          <a:xfrm>
            <a:off x="198120" y="1143000"/>
            <a:ext cx="8915400" cy="3962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7"/>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Resonance – Tuning an Antenna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6"/>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Signal to Noise Ratio &amp; Directivity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38"/>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Long distance propagation and Skip</a:t>
            </a:r>
            <a:endParaRPr/>
          </a:p>
        </p:txBody>
      </p:sp>
      <p:pic>
        <p:nvPicPr>
          <p:cNvPr descr="HF Propagation Explained" id="588" name="Google Shape;588;p38"/>
          <p:cNvPicPr preferRelativeResize="0"/>
          <p:nvPr/>
        </p:nvPicPr>
        <p:blipFill rotWithShape="1">
          <a:blip r:embed="rId3">
            <a:alphaModFix/>
          </a:blip>
          <a:srcRect b="0" l="0" r="0" t="0"/>
          <a:stretch/>
        </p:blipFill>
        <p:spPr>
          <a:xfrm>
            <a:off x="4011" y="977900"/>
            <a:ext cx="9144000" cy="3746500"/>
          </a:xfrm>
          <a:prstGeom prst="rect">
            <a:avLst/>
          </a:prstGeom>
          <a:noFill/>
          <a:ln>
            <a:noFill/>
          </a:ln>
        </p:spPr>
      </p:pic>
      <p:cxnSp>
        <p:nvCxnSpPr>
          <p:cNvPr id="589" name="Google Shape;589;p38"/>
          <p:cNvCxnSpPr/>
          <p:nvPr/>
        </p:nvCxnSpPr>
        <p:spPr>
          <a:xfrm flipH="1" rot="10800000">
            <a:off x="1295400" y="1206500"/>
            <a:ext cx="1295400" cy="2667000"/>
          </a:xfrm>
          <a:prstGeom prst="straightConnector1">
            <a:avLst/>
          </a:prstGeom>
          <a:noFill/>
          <a:ln cap="flat" cmpd="sng" w="28575">
            <a:solidFill>
              <a:srgbClr val="4A7DBA"/>
            </a:solidFill>
            <a:prstDash val="solid"/>
            <a:round/>
            <a:headEnd len="sm" w="sm" type="none"/>
            <a:tailEnd len="med" w="med" type="triangle"/>
          </a:ln>
        </p:spPr>
      </p:cxnSp>
      <p:sp>
        <p:nvSpPr>
          <p:cNvPr id="590" name="Google Shape;590;p38"/>
          <p:cNvSpPr txBox="1"/>
          <p:nvPr/>
        </p:nvSpPr>
        <p:spPr>
          <a:xfrm>
            <a:off x="1044276" y="1022300"/>
            <a:ext cx="15824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Lost in Space</a:t>
            </a:r>
            <a:endParaRPr b="0" i="0" sz="1400" u="none" cap="none" strike="noStrike">
              <a:solidFill>
                <a:srgbClr val="000000"/>
              </a:solidFill>
              <a:latin typeface="Arial"/>
              <a:ea typeface="Arial"/>
              <a:cs typeface="Arial"/>
              <a:sym typeface="Arial"/>
            </a:endParaRPr>
          </a:p>
        </p:txBody>
      </p:sp>
      <p:sp>
        <p:nvSpPr>
          <p:cNvPr id="591" name="Google Shape;591;p38"/>
          <p:cNvSpPr txBox="1"/>
          <p:nvPr/>
        </p:nvSpPr>
        <p:spPr>
          <a:xfrm>
            <a:off x="152400" y="4768800"/>
            <a:ext cx="7569000" cy="646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Varies a lot over the day, night, season and sun seasons and weather!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Varies with frequency - Minimum Usable Frequency (MUF)</a:t>
            </a:r>
            <a:endParaRPr b="0" i="0" sz="1400" u="none" cap="none" strike="noStrike">
              <a:solidFill>
                <a:srgbClr val="000000"/>
              </a:solidFill>
              <a:latin typeface="Arial"/>
              <a:ea typeface="Arial"/>
              <a:cs typeface="Arial"/>
              <a:sym typeface="Arial"/>
            </a:endParaRPr>
          </a:p>
        </p:txBody>
      </p:sp>
      <p:sp>
        <p:nvSpPr>
          <p:cNvPr id="592" name="Google Shape;592;p38"/>
          <p:cNvSpPr/>
          <p:nvPr/>
        </p:nvSpPr>
        <p:spPr>
          <a:xfrm rot="1242247">
            <a:off x="6524975" y="1377965"/>
            <a:ext cx="152400" cy="730300"/>
          </a:xfrm>
          <a:prstGeom prst="upDown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93" name="Google Shape;593;p38"/>
          <p:cNvCxnSpPr/>
          <p:nvPr/>
        </p:nvCxnSpPr>
        <p:spPr>
          <a:xfrm flipH="1" rot="10800000">
            <a:off x="5181600" y="2057400"/>
            <a:ext cx="1981200" cy="1012576"/>
          </a:xfrm>
          <a:prstGeom prst="straightConnector1">
            <a:avLst/>
          </a:prstGeom>
          <a:noFill/>
          <a:ln cap="flat" cmpd="sng" w="38100">
            <a:solidFill>
              <a:srgbClr val="009193"/>
            </a:solidFill>
            <a:prstDash val="solid"/>
            <a:round/>
            <a:headEnd len="sm" w="sm" type="none"/>
            <a:tailEnd len="sm" w="sm" type="none"/>
          </a:ln>
        </p:spPr>
      </p:cxnSp>
      <p:sp>
        <p:nvSpPr>
          <p:cNvPr id="594" name="Google Shape;594;p38"/>
          <p:cNvSpPr/>
          <p:nvPr/>
        </p:nvSpPr>
        <p:spPr>
          <a:xfrm>
            <a:off x="7166043" y="1977404"/>
            <a:ext cx="1660408" cy="2843228"/>
          </a:xfrm>
          <a:custGeom>
            <a:rect b="b" l="l" r="r" t="t"/>
            <a:pathLst>
              <a:path extrusionOk="0" h="2659447" w="1660408">
                <a:moveTo>
                  <a:pt x="0" y="65405"/>
                </a:moveTo>
                <a:cubicBezTo>
                  <a:pt x="46476" y="30277"/>
                  <a:pt x="92953" y="-4851"/>
                  <a:pt x="136187" y="553"/>
                </a:cubicBezTo>
                <a:cubicBezTo>
                  <a:pt x="179421" y="5957"/>
                  <a:pt x="230221" y="55677"/>
                  <a:pt x="259404" y="97830"/>
                </a:cubicBezTo>
                <a:cubicBezTo>
                  <a:pt x="288587" y="139983"/>
                  <a:pt x="281021" y="200511"/>
                  <a:pt x="311285" y="253473"/>
                </a:cubicBezTo>
                <a:cubicBezTo>
                  <a:pt x="341549" y="306435"/>
                  <a:pt x="383702" y="389660"/>
                  <a:pt x="440987" y="415600"/>
                </a:cubicBezTo>
                <a:cubicBezTo>
                  <a:pt x="498272" y="441540"/>
                  <a:pt x="584740" y="412357"/>
                  <a:pt x="654995" y="409115"/>
                </a:cubicBezTo>
                <a:cubicBezTo>
                  <a:pt x="725250" y="405873"/>
                  <a:pt x="807396" y="390741"/>
                  <a:pt x="862519" y="396145"/>
                </a:cubicBezTo>
                <a:cubicBezTo>
                  <a:pt x="917642" y="401549"/>
                  <a:pt x="954391" y="412358"/>
                  <a:pt x="985736" y="441541"/>
                </a:cubicBezTo>
                <a:cubicBezTo>
                  <a:pt x="1017081" y="470724"/>
                  <a:pt x="1038698" y="539898"/>
                  <a:pt x="1050587" y="571243"/>
                </a:cubicBezTo>
                <a:cubicBezTo>
                  <a:pt x="1062476" y="602588"/>
                  <a:pt x="1051668" y="589618"/>
                  <a:pt x="1057072" y="629609"/>
                </a:cubicBezTo>
                <a:cubicBezTo>
                  <a:pt x="1062476" y="669600"/>
                  <a:pt x="1065718" y="762554"/>
                  <a:pt x="1083012" y="811192"/>
                </a:cubicBezTo>
                <a:cubicBezTo>
                  <a:pt x="1100306" y="859830"/>
                  <a:pt x="1114357" y="906307"/>
                  <a:pt x="1160834" y="921439"/>
                </a:cubicBezTo>
                <a:cubicBezTo>
                  <a:pt x="1207311" y="936571"/>
                  <a:pt x="1307830" y="905226"/>
                  <a:pt x="1361872" y="901983"/>
                </a:cubicBezTo>
                <a:cubicBezTo>
                  <a:pt x="1415914" y="898740"/>
                  <a:pt x="1449421" y="895498"/>
                  <a:pt x="1485089" y="901983"/>
                </a:cubicBezTo>
                <a:cubicBezTo>
                  <a:pt x="1520757" y="908468"/>
                  <a:pt x="1551021" y="927924"/>
                  <a:pt x="1575880" y="940894"/>
                </a:cubicBezTo>
                <a:cubicBezTo>
                  <a:pt x="1600739" y="953864"/>
                  <a:pt x="1620195" y="961431"/>
                  <a:pt x="1634246" y="979805"/>
                </a:cubicBezTo>
                <a:cubicBezTo>
                  <a:pt x="1648297" y="998179"/>
                  <a:pt x="1662349" y="1011150"/>
                  <a:pt x="1660187" y="1051141"/>
                </a:cubicBezTo>
                <a:cubicBezTo>
                  <a:pt x="1658025" y="1091132"/>
                  <a:pt x="1636408" y="1146255"/>
                  <a:pt x="1621276" y="1219753"/>
                </a:cubicBezTo>
                <a:cubicBezTo>
                  <a:pt x="1606144" y="1293251"/>
                  <a:pt x="1650459" y="1252179"/>
                  <a:pt x="1569395" y="1492128"/>
                </a:cubicBezTo>
                <a:cubicBezTo>
                  <a:pt x="1488331" y="1732077"/>
                  <a:pt x="1311612" y="2195762"/>
                  <a:pt x="1134893" y="2659447"/>
                </a:cubicBezTo>
              </a:path>
            </a:pathLst>
          </a:custGeom>
          <a:noFill/>
          <a:ln cap="flat" cmpd="sng" w="38100">
            <a:solidFill>
              <a:srgbClr val="0091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95" name="Google Shape;595;p38"/>
          <p:cNvCxnSpPr/>
          <p:nvPr/>
        </p:nvCxnSpPr>
        <p:spPr>
          <a:xfrm>
            <a:off x="7696200" y="4343400"/>
            <a:ext cx="685800" cy="646331"/>
          </a:xfrm>
          <a:prstGeom prst="straightConnector1">
            <a:avLst/>
          </a:prstGeom>
          <a:noFill/>
          <a:ln cap="flat" cmpd="sng" w="38100">
            <a:solidFill>
              <a:schemeClr val="dk1"/>
            </a:solidFill>
            <a:prstDash val="solid"/>
            <a:round/>
            <a:headEnd len="sm" w="sm" type="none"/>
            <a:tailEnd len="sm" w="sm" type="none"/>
          </a:ln>
        </p:spPr>
      </p:cxnSp>
      <p:sp>
        <p:nvSpPr>
          <p:cNvPr id="596" name="Google Shape;596;p38"/>
          <p:cNvSpPr txBox="1"/>
          <p:nvPr/>
        </p:nvSpPr>
        <p:spPr>
          <a:xfrm>
            <a:off x="7498718" y="2054474"/>
            <a:ext cx="87876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Ducting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9"/>
          <p:cNvSpPr txBox="1"/>
          <p:nvPr/>
        </p:nvSpPr>
        <p:spPr>
          <a:xfrm>
            <a:off x="71876" y="594360"/>
            <a:ext cx="9072124" cy="502291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7030A0"/>
              </a:buClr>
              <a:buSzPts val="1800"/>
              <a:buFont typeface="Arial"/>
              <a:buChar char="•"/>
            </a:pPr>
            <a:r>
              <a:rPr b="0" i="0" lang="en-US" sz="1800" u="none" cap="none" strike="noStrike">
                <a:solidFill>
                  <a:srgbClr val="7030A0"/>
                </a:solidFill>
                <a:latin typeface="Calibri"/>
                <a:ea typeface="Calibri"/>
                <a:cs typeface="Calibri"/>
                <a:sym typeface="Calibri"/>
              </a:rPr>
              <a:t>A Basic QSO:</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1.) 	Press Mic button and Call - </a:t>
            </a:r>
            <a:r>
              <a:rPr b="1" i="0" lang="en-US" sz="1400" u="none" cap="none" strike="noStrike">
                <a:solidFill>
                  <a:srgbClr val="7030A0"/>
                </a:solidFill>
                <a:latin typeface="Calibri"/>
                <a:ea typeface="Calibri"/>
                <a:cs typeface="Calibri"/>
                <a:sym typeface="Calibri"/>
              </a:rPr>
              <a:t>CQ JOTA CQ JOTA  Echo - India - One - Zero – JOTA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2.)	Listen for callsign replies e.g. </a:t>
            </a:r>
            <a:r>
              <a:rPr b="1" i="0" lang="en-US" sz="1400" u="none" cap="none" strike="noStrike">
                <a:solidFill>
                  <a:srgbClr val="7030A0"/>
                </a:solidFill>
                <a:latin typeface="Calibri"/>
                <a:ea typeface="Calibri"/>
                <a:cs typeface="Calibri"/>
                <a:sym typeface="Calibri"/>
              </a:rPr>
              <a:t>DL4TP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	Listen especially for calls with JOTA in the callsign, Like say. </a:t>
            </a:r>
            <a:r>
              <a:rPr b="1" i="0" lang="en-US" sz="1400" u="none" cap="none" strike="noStrike">
                <a:solidFill>
                  <a:srgbClr val="7030A0"/>
                </a:solidFill>
                <a:latin typeface="Calibri"/>
                <a:ea typeface="Calibri"/>
                <a:cs typeface="Calibri"/>
                <a:sym typeface="Calibri"/>
              </a:rPr>
              <a:t>Fox-Radio 5-JOTA </a:t>
            </a:r>
            <a:r>
              <a:rPr b="0" i="0" lang="en-US" sz="1400" u="none" cap="none" strike="noStrike">
                <a:solidFill>
                  <a:srgbClr val="7030A0"/>
                </a:solidFill>
                <a:latin typeface="Calibri"/>
                <a:ea typeface="Calibri"/>
                <a:cs typeface="Calibri"/>
                <a:sym typeface="Calibri"/>
              </a:rPr>
              <a:t>– They will be other scout troops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3.)	Press the mic button and repeat call sign heard back with “</a:t>
            </a:r>
            <a:r>
              <a:rPr b="1" i="0" lang="en-US" sz="1400" u="none" cap="none" strike="noStrike">
                <a:solidFill>
                  <a:srgbClr val="7030A0"/>
                </a:solidFill>
                <a:latin typeface="Calibri"/>
                <a:ea typeface="Calibri"/>
                <a:cs typeface="Calibri"/>
                <a:sym typeface="Calibri"/>
              </a:rPr>
              <a:t>59” </a:t>
            </a:r>
            <a:r>
              <a:rPr b="0" i="0" lang="en-US" sz="1400" u="none" cap="none" strike="noStrike">
                <a:solidFill>
                  <a:srgbClr val="7030A0"/>
                </a:solidFill>
                <a:latin typeface="Calibri"/>
                <a:ea typeface="Calibri"/>
                <a:cs typeface="Calibri"/>
                <a:sym typeface="Calibri"/>
              </a:rPr>
              <a:t>or say part of the callsign you heard and “</a:t>
            </a:r>
            <a:r>
              <a:rPr b="1" i="0" lang="en-US" sz="1400" u="none" cap="none" strike="noStrike">
                <a:solidFill>
                  <a:srgbClr val="7030A0"/>
                </a:solidFill>
                <a:latin typeface="Calibri"/>
                <a:ea typeface="Calibri"/>
                <a:cs typeface="Calibri"/>
                <a:sym typeface="Calibri"/>
              </a:rPr>
              <a:t>Station Only Please”</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	For example if you only heard the 1</a:t>
            </a:r>
            <a:r>
              <a:rPr b="0" baseline="30000" i="0" lang="en-US" sz="1400" u="none" cap="none" strike="noStrike">
                <a:solidFill>
                  <a:srgbClr val="7030A0"/>
                </a:solidFill>
                <a:latin typeface="Calibri"/>
                <a:ea typeface="Calibri"/>
                <a:cs typeface="Calibri"/>
                <a:sym typeface="Calibri"/>
              </a:rPr>
              <a:t>st</a:t>
            </a:r>
            <a:r>
              <a:rPr b="0" i="0" lang="en-US" sz="1400" u="none" cap="none" strike="noStrike">
                <a:solidFill>
                  <a:srgbClr val="7030A0"/>
                </a:solidFill>
                <a:latin typeface="Calibri"/>
                <a:ea typeface="Calibri"/>
                <a:cs typeface="Calibri"/>
                <a:sym typeface="Calibri"/>
              </a:rPr>
              <a:t> or 2nd bit of the callsign DL4TP,  Delta – Lima- 4 or Tango –Papa</a:t>
            </a:r>
            <a:r>
              <a:rPr b="1" i="0" lang="en-US" sz="1400" u="none" cap="none" strike="noStrike">
                <a:solidFill>
                  <a:srgbClr val="7030A0"/>
                </a:solidFill>
                <a:latin typeface="Calibri"/>
                <a:ea typeface="Calibri"/>
                <a:cs typeface="Calibri"/>
                <a:sym typeface="Calibri"/>
              </a:rPr>
              <a:t>, </a:t>
            </a:r>
            <a:r>
              <a:rPr b="0" i="0" lang="en-US" sz="1400" u="none" cap="none" strike="noStrike">
                <a:solidFill>
                  <a:srgbClr val="7030A0"/>
                </a:solidFill>
                <a:latin typeface="Calibri"/>
                <a:ea typeface="Calibri"/>
                <a:cs typeface="Calibri"/>
                <a:sym typeface="Calibri"/>
              </a:rPr>
              <a:t>you 	should press the mic button and say “</a:t>
            </a:r>
            <a:r>
              <a:rPr b="1" i="0" lang="en-US" sz="1400" u="none" cap="none" strike="noStrike">
                <a:solidFill>
                  <a:srgbClr val="7030A0"/>
                </a:solidFill>
                <a:latin typeface="Calibri"/>
                <a:ea typeface="Calibri"/>
                <a:cs typeface="Calibri"/>
                <a:sym typeface="Calibri"/>
              </a:rPr>
              <a:t>Delta – Lima- 4 station only please”  </a:t>
            </a:r>
            <a:r>
              <a:rPr b="0" i="0" lang="en-US" sz="1400" u="none" cap="none" strike="noStrike">
                <a:solidFill>
                  <a:srgbClr val="7030A0"/>
                </a:solidFill>
                <a:latin typeface="Calibri"/>
                <a:ea typeface="Calibri"/>
                <a:cs typeface="Calibri"/>
                <a:sym typeface="Calibri"/>
              </a:rPr>
              <a:t>or</a:t>
            </a:r>
            <a:r>
              <a:rPr b="1" i="0" lang="en-US" sz="1400" u="none" cap="none" strike="noStrike">
                <a:solidFill>
                  <a:srgbClr val="7030A0"/>
                </a:solidFill>
                <a:latin typeface="Calibri"/>
                <a:ea typeface="Calibri"/>
                <a:cs typeface="Calibri"/>
                <a:sym typeface="Calibri"/>
              </a:rPr>
              <a:t> “Tango – Papa station only 	please”</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4.) Repeat as needed and when you have their callsign write it down, press the mic and repeat it back with 59.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	For example “</a:t>
            </a:r>
            <a:r>
              <a:rPr b="1" i="0" lang="en-US" sz="1400" u="none" cap="none" strike="noStrike">
                <a:solidFill>
                  <a:srgbClr val="7030A0"/>
                </a:solidFill>
                <a:latin typeface="Calibri"/>
                <a:ea typeface="Calibri"/>
                <a:cs typeface="Calibri"/>
                <a:sym typeface="Calibri"/>
              </a:rPr>
              <a:t>Delta – Lima- 4 - Tango –Papa 59”. - </a:t>
            </a:r>
            <a:r>
              <a:rPr b="0" i="0" lang="en-US" sz="1400" u="none" cap="none" strike="noStrike">
                <a:solidFill>
                  <a:srgbClr val="7030A0"/>
                </a:solidFill>
                <a:latin typeface="Calibri"/>
                <a:ea typeface="Calibri"/>
                <a:cs typeface="Calibri"/>
                <a:sym typeface="Calibri"/>
              </a:rPr>
              <a:t>59 signifies you have heard them clearly</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5.) They should reply “</a:t>
            </a:r>
            <a:r>
              <a:rPr b="1" i="0" lang="en-US" sz="1400" u="none" cap="none" strike="noStrike">
                <a:solidFill>
                  <a:srgbClr val="7030A0"/>
                </a:solidFill>
                <a:latin typeface="Calibri"/>
                <a:ea typeface="Calibri"/>
                <a:cs typeface="Calibri"/>
                <a:sym typeface="Calibri"/>
              </a:rPr>
              <a:t>Echo - India - One - Zero – JOTA 59” </a:t>
            </a:r>
            <a:r>
              <a:rPr b="0" i="0" lang="en-US" sz="1400" u="none" cap="none" strike="noStrike">
                <a:solidFill>
                  <a:srgbClr val="7030A0"/>
                </a:solidFill>
                <a:latin typeface="Calibri"/>
                <a:ea typeface="Calibri"/>
                <a:cs typeface="Calibri"/>
                <a:sym typeface="Calibri"/>
              </a:rPr>
              <a:t>indicating they have heard you properly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6.) If you have lots of stations calling you should then go to the next contact by pushing the mic key and saying </a:t>
            </a:r>
            <a:r>
              <a:rPr b="1" i="0" lang="en-US" sz="1400" u="none" cap="none" strike="noStrike">
                <a:solidFill>
                  <a:srgbClr val="7030A0"/>
                </a:solidFill>
                <a:latin typeface="Calibri"/>
                <a:ea typeface="Calibri"/>
                <a:cs typeface="Calibri"/>
                <a:sym typeface="Calibri"/>
              </a:rPr>
              <a:t>“Thank you for the contact 73” </a:t>
            </a:r>
            <a:r>
              <a:rPr b="0" i="0" lang="en-US" sz="1400" u="none" cap="none" strike="noStrike">
                <a:solidFill>
                  <a:srgbClr val="7030A0"/>
                </a:solidFill>
                <a:latin typeface="Calibri"/>
                <a:ea typeface="Calibri"/>
                <a:cs typeface="Calibri"/>
                <a:sym typeface="Calibri"/>
              </a:rPr>
              <a:t>which means thank you for the contact best wishes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0" lang="en-US" sz="1400" u="none" cap="none" strike="noStrike">
                <a:solidFill>
                  <a:srgbClr val="7030A0"/>
                </a:solidFill>
                <a:latin typeface="Calibri"/>
                <a:ea typeface="Calibri"/>
                <a:cs typeface="Calibri"/>
                <a:sym typeface="Calibri"/>
              </a:rPr>
              <a:t>7.) If there are not many stations calling you, you can talk some more with them, tell them your name and Scout Troop ID e.g. “</a:t>
            </a:r>
            <a:r>
              <a:rPr b="1" i="0" lang="en-US" sz="1400" u="none" cap="none" strike="noStrike">
                <a:solidFill>
                  <a:srgbClr val="7030A0"/>
                </a:solidFill>
                <a:latin typeface="Calibri"/>
                <a:ea typeface="Calibri"/>
                <a:cs typeface="Calibri"/>
                <a:sym typeface="Calibri"/>
              </a:rPr>
              <a:t>My name is Katie – Kilo-Alpha-Tango-India-Echo and our JOTA Id is : </a:t>
            </a:r>
            <a:r>
              <a:rPr b="1" i="1" lang="en-US" sz="1400" u="none" cap="none" strike="noStrike">
                <a:solidFill>
                  <a:srgbClr val="7030A0"/>
                </a:solidFill>
                <a:latin typeface="Calibri"/>
                <a:ea typeface="Calibri"/>
                <a:cs typeface="Calibri"/>
                <a:sym typeface="Calibri"/>
              </a:rPr>
              <a:t>2 India – Quebec – 3-2- Uniform, 2 India – Quebec – 3-2- Uniform”</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1" lang="en-US" sz="1400" u="none" cap="none" strike="noStrike">
                <a:solidFill>
                  <a:srgbClr val="7030A0"/>
                </a:solidFill>
                <a:latin typeface="Calibri"/>
                <a:ea typeface="Calibri"/>
                <a:cs typeface="Calibri"/>
                <a:sym typeface="Calibri"/>
              </a:rPr>
              <a:t>8.) They may come back with more info about themselves which you can note in your log.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280"/>
              </a:spcBef>
              <a:spcAft>
                <a:spcPts val="0"/>
              </a:spcAft>
              <a:buClr>
                <a:srgbClr val="7030A0"/>
              </a:buClr>
              <a:buSzPts val="1400"/>
              <a:buFont typeface="Arial"/>
              <a:buNone/>
            </a:pPr>
            <a:r>
              <a:rPr b="0" i="1" lang="en-US" sz="1400" u="none" cap="none" strike="noStrike">
                <a:solidFill>
                  <a:srgbClr val="7030A0"/>
                </a:solidFill>
                <a:latin typeface="Calibri"/>
                <a:ea typeface="Calibri"/>
                <a:cs typeface="Calibri"/>
                <a:sym typeface="Calibri"/>
              </a:rPr>
              <a:t>9.) Once finished you  press the mic and say </a:t>
            </a:r>
            <a:r>
              <a:rPr b="1" i="0" lang="en-US" sz="1400" u="none" cap="none" strike="noStrike">
                <a:solidFill>
                  <a:srgbClr val="7030A0"/>
                </a:solidFill>
                <a:latin typeface="Calibri"/>
                <a:ea typeface="Calibri"/>
                <a:cs typeface="Calibri"/>
                <a:sym typeface="Calibri"/>
              </a:rPr>
              <a:t>“Thank you for the contact 73” </a:t>
            </a:r>
            <a:endParaRPr b="0" i="0" sz="1400" u="none" cap="none" strike="noStrike">
              <a:solidFill>
                <a:srgbClr val="7030A0"/>
              </a:solidFill>
              <a:latin typeface="Calibri"/>
              <a:ea typeface="Calibri"/>
              <a:cs typeface="Calibri"/>
              <a:sym typeface="Calibri"/>
            </a:endParaRPr>
          </a:p>
          <a:p>
            <a:pPr indent="0" lvl="1" marL="457200" marR="0" rtl="0" algn="l">
              <a:lnSpc>
                <a:spcPct val="100000"/>
              </a:lnSpc>
              <a:spcBef>
                <a:spcPts val="280"/>
              </a:spcBef>
              <a:spcAft>
                <a:spcPts val="0"/>
              </a:spcAft>
              <a:buClr>
                <a:schemeClr val="dk1"/>
              </a:buClr>
              <a:buSzPts val="1400"/>
              <a:buFont typeface="Arial"/>
              <a:buNone/>
            </a:pPr>
            <a:r>
              <a:t/>
            </a:r>
            <a:endParaRPr b="0" i="0" sz="1400" u="none" cap="none" strike="noStrike">
              <a:solidFill>
                <a:srgbClr val="7030A0"/>
              </a:solidFill>
              <a:latin typeface="Calibri"/>
              <a:ea typeface="Calibri"/>
              <a:cs typeface="Calibri"/>
              <a:sym typeface="Calibri"/>
            </a:endParaRPr>
          </a:p>
        </p:txBody>
      </p:sp>
      <p:sp>
        <p:nvSpPr>
          <p:cNvPr id="603" name="Google Shape;603;p39"/>
          <p:cNvSpPr txBox="1"/>
          <p:nvPr>
            <p:ph type="title"/>
          </p:nvPr>
        </p:nvSpPr>
        <p:spPr>
          <a:xfrm>
            <a:off x="0" y="0"/>
            <a:ext cx="91440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t>Making a QSO &amp; Logging it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40"/>
          <p:cNvSpPr/>
          <p:nvPr/>
        </p:nvSpPr>
        <p:spPr>
          <a:xfrm>
            <a:off x="819635" y="905294"/>
            <a:ext cx="7368459" cy="724871"/>
          </a:xfrm>
          <a:prstGeom prst="rect">
            <a:avLst/>
          </a:prstGeom>
          <a:noFill/>
          <a:ln>
            <a:noFill/>
          </a:ln>
        </p:spPr>
        <p:txBody>
          <a:bodyPr anchorCtr="0" anchor="t" bIns="39700" lIns="79400" spcFirstLastPara="1" rIns="79400" wrap="square" tIns="39700">
            <a:noAutofit/>
          </a:bodyPr>
          <a:lstStyle/>
          <a:p>
            <a:pPr indent="0" lvl="0" marL="0" marR="0" rtl="0" algn="l">
              <a:lnSpc>
                <a:spcPct val="100000"/>
              </a:lnSpc>
              <a:spcBef>
                <a:spcPts val="0"/>
              </a:spcBef>
              <a:spcAft>
                <a:spcPts val="0"/>
              </a:spcAft>
              <a:buClr>
                <a:srgbClr val="000000"/>
              </a:buClr>
              <a:buSzPts val="1588"/>
              <a:buFont typeface="Arial"/>
              <a:buNone/>
            </a:pPr>
            <a:r>
              <a:t/>
            </a:r>
            <a:endParaRPr b="0" i="0" sz="1588"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88"/>
              <a:buFont typeface="Arial"/>
              <a:buNone/>
            </a:pPr>
            <a:r>
              <a:t/>
            </a:r>
            <a:endParaRPr b="0" i="0" sz="1588" u="none" cap="none" strike="noStrike">
              <a:solidFill>
                <a:srgbClr val="000000"/>
              </a:solidFill>
              <a:latin typeface="Arial"/>
              <a:ea typeface="Arial"/>
              <a:cs typeface="Arial"/>
              <a:sym typeface="Arial"/>
            </a:endParaRPr>
          </a:p>
        </p:txBody>
      </p:sp>
      <p:sp>
        <p:nvSpPr>
          <p:cNvPr id="610" name="Google Shape;610;p40"/>
          <p:cNvSpPr/>
          <p:nvPr/>
        </p:nvSpPr>
        <p:spPr>
          <a:xfrm>
            <a:off x="0" y="175342"/>
            <a:ext cx="9144000" cy="72487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294"/>
              <a:buFont typeface="Arial"/>
              <a:buNone/>
            </a:pPr>
            <a:r>
              <a:rPr b="0" i="0" lang="en-US" sz="2294" u="none" cap="none" strike="noStrike">
                <a:solidFill>
                  <a:srgbClr val="000000"/>
                </a:solidFill>
                <a:latin typeface="Arial"/>
                <a:ea typeface="Arial"/>
                <a:cs typeface="Arial"/>
                <a:sym typeface="Arial"/>
              </a:rPr>
              <a:t>You can even make your own efficient 20m Antenna and make contacts around the world with it at JOTTA - JOTI!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94"/>
              <a:buFont typeface="Arial"/>
              <a:buNone/>
            </a:pPr>
            <a:r>
              <a:rPr b="0" i="0" lang="en-US" sz="2294" u="none" cap="none" strike="noStrike">
                <a:solidFill>
                  <a:srgbClr val="000000"/>
                </a:solidFill>
                <a:latin typeface="Arial"/>
                <a:ea typeface="Arial"/>
                <a:cs typeface="Arial"/>
                <a:sym typeface="Arial"/>
              </a:rPr>
              <a:t>Make at home and bring and  make on site.</a:t>
            </a:r>
            <a:endParaRPr b="0" i="0" sz="1588" u="none" cap="none" strike="noStrike">
              <a:solidFill>
                <a:srgbClr val="000000"/>
              </a:solidFill>
              <a:latin typeface="Arial"/>
              <a:ea typeface="Arial"/>
              <a:cs typeface="Arial"/>
              <a:sym typeface="Arial"/>
            </a:endParaRPr>
          </a:p>
        </p:txBody>
      </p:sp>
      <p:sp>
        <p:nvSpPr>
          <p:cNvPr id="611" name="Google Shape;611;p40"/>
          <p:cNvSpPr/>
          <p:nvPr/>
        </p:nvSpPr>
        <p:spPr>
          <a:xfrm>
            <a:off x="738318" y="6532412"/>
            <a:ext cx="803012" cy="205200"/>
          </a:xfrm>
          <a:prstGeom prst="rect">
            <a:avLst/>
          </a:prstGeom>
          <a:noFill/>
          <a:ln>
            <a:noFill/>
          </a:ln>
        </p:spPr>
        <p:txBody>
          <a:bodyPr anchorCtr="0" anchor="t" bIns="20000" lIns="20000" spcFirstLastPara="1" rIns="20000" wrap="square" tIns="20000">
            <a:noAutofit/>
          </a:bodyPr>
          <a:lstStyle/>
          <a:p>
            <a:pPr indent="0" lvl="0" marL="0" marR="0" rtl="0" algn="ctr">
              <a:lnSpc>
                <a:spcPct val="100000"/>
              </a:lnSpc>
              <a:spcBef>
                <a:spcPts val="0"/>
              </a:spcBef>
              <a:spcAft>
                <a:spcPts val="0"/>
              </a:spcAft>
              <a:buClr>
                <a:srgbClr val="000000"/>
              </a:buClr>
              <a:buSzPts val="1235"/>
              <a:buFont typeface="Arial"/>
              <a:buNone/>
            </a:pPr>
            <a:fld id="{00000000-1234-1234-1234-123412341234}" type="slidenum">
              <a:rPr b="0" i="0" lang="en-US" sz="1235" u="none" cap="none" strike="noStrike">
                <a:solidFill>
                  <a:srgbClr val="000000"/>
                </a:solidFill>
                <a:latin typeface="Times New Roman"/>
                <a:ea typeface="Times New Roman"/>
                <a:cs typeface="Times New Roman"/>
                <a:sym typeface="Times New Roman"/>
              </a:rPr>
              <a:t>‹#›</a:t>
            </a:fld>
            <a:endParaRPr b="0" i="0" sz="1588" u="none" cap="none" strike="noStrike">
              <a:solidFill>
                <a:srgbClr val="000000"/>
              </a:solidFill>
              <a:latin typeface="Arial"/>
              <a:ea typeface="Arial"/>
              <a:cs typeface="Arial"/>
              <a:sym typeface="Arial"/>
            </a:endParaRPr>
          </a:p>
        </p:txBody>
      </p:sp>
      <p:sp>
        <p:nvSpPr>
          <p:cNvPr id="612" name="Google Shape;612;p40"/>
          <p:cNvSpPr txBox="1"/>
          <p:nvPr/>
        </p:nvSpPr>
        <p:spPr>
          <a:xfrm>
            <a:off x="147320" y="1138581"/>
            <a:ext cx="4424680" cy="28386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A.) What you Need –Picture 1</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1 x Plastic Bottle top</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2 x Plastic Bottle top rings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2x 3m lengths of string or twine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2 x </a:t>
            </a:r>
            <a:r>
              <a:rPr b="0" i="0" lang="en-US" sz="1200" u="none" cap="none" strike="noStrike">
                <a:solidFill>
                  <a:schemeClr val="dk1"/>
                </a:solidFill>
                <a:highlight>
                  <a:srgbClr val="FFFF00"/>
                </a:highlight>
                <a:latin typeface="Calibri"/>
                <a:ea typeface="Calibri"/>
                <a:cs typeface="Calibri"/>
                <a:sym typeface="Calibri"/>
              </a:rPr>
              <a:t>5.05m (TBC)</a:t>
            </a:r>
            <a:r>
              <a:rPr b="0" i="0" lang="en-US" sz="1200" u="none" cap="none" strike="noStrike">
                <a:solidFill>
                  <a:schemeClr val="dk1"/>
                </a:solidFill>
                <a:latin typeface="Calibri"/>
                <a:ea typeface="Calibri"/>
                <a:cs typeface="Calibri"/>
                <a:sym typeface="Calibri"/>
              </a:rPr>
              <a:t> lengths of wire e.g. </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2 lengths of old bell/ telephone or 		electrical wire </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Halfords 7m spool of speaker wire, wire split in two</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Strip and old LAN cable and use two lengths of the wires inside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13" name="Google Shape;613;p40"/>
          <p:cNvSpPr/>
          <p:nvPr/>
        </p:nvSpPr>
        <p:spPr>
          <a:xfrm>
            <a:off x="4572000" y="1143661"/>
            <a:ext cx="4572000" cy="26930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B.) Instructions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Make 3 x 5-10mm holes in Bottle top and tie one end of each length of wire to the two outer holes on the bottle top leaving 2” or 5cm of wire spare as illustrated in picture 2.</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Strip back ½” or 1.5cm of insulation and twist the wire to stop any fraying as in picture 2.</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Twist about 2” or 5cm of the other ends of the wires around the two bottle top rings as illustrated in picture 3.</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Tie the two 3m strings to the other side of the bottle top rings as illustrated in picture 3.</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Wind up your dipole antenna and bring it to use on the day to test! Picture 4.</a:t>
            </a:r>
            <a:endParaRPr b="0" i="0" sz="1400" u="none" cap="none" strike="noStrike">
              <a:solidFill>
                <a:srgbClr val="000000"/>
              </a:solidFill>
              <a:latin typeface="Arial"/>
              <a:ea typeface="Arial"/>
              <a:cs typeface="Arial"/>
              <a:sym typeface="Arial"/>
            </a:endParaRPr>
          </a:p>
        </p:txBody>
      </p:sp>
      <p:pic>
        <p:nvPicPr>
          <p:cNvPr id="614" name="Google Shape;614;p40"/>
          <p:cNvPicPr preferRelativeResize="0"/>
          <p:nvPr/>
        </p:nvPicPr>
        <p:blipFill rotWithShape="1">
          <a:blip r:embed="rId3">
            <a:alphaModFix/>
          </a:blip>
          <a:srcRect b="0" l="0" r="0" t="0"/>
          <a:stretch/>
        </p:blipFill>
        <p:spPr>
          <a:xfrm>
            <a:off x="4165035" y="3913862"/>
            <a:ext cx="1232466" cy="1644648"/>
          </a:xfrm>
          <a:prstGeom prst="rect">
            <a:avLst/>
          </a:prstGeom>
          <a:noFill/>
          <a:ln>
            <a:noFill/>
          </a:ln>
        </p:spPr>
      </p:pic>
      <p:pic>
        <p:nvPicPr>
          <p:cNvPr id="615" name="Google Shape;615;p40"/>
          <p:cNvPicPr preferRelativeResize="0"/>
          <p:nvPr/>
        </p:nvPicPr>
        <p:blipFill rotWithShape="1">
          <a:blip r:embed="rId4">
            <a:alphaModFix/>
          </a:blip>
          <a:srcRect b="0" l="0" r="0" t="0"/>
          <a:stretch/>
        </p:blipFill>
        <p:spPr>
          <a:xfrm>
            <a:off x="1082108" y="3893542"/>
            <a:ext cx="1232467" cy="1644650"/>
          </a:xfrm>
          <a:prstGeom prst="rect">
            <a:avLst/>
          </a:prstGeom>
          <a:noFill/>
          <a:ln>
            <a:noFill/>
          </a:ln>
        </p:spPr>
      </p:pic>
      <p:pic>
        <p:nvPicPr>
          <p:cNvPr id="616" name="Google Shape;616;p40"/>
          <p:cNvPicPr preferRelativeResize="0"/>
          <p:nvPr/>
        </p:nvPicPr>
        <p:blipFill rotWithShape="1">
          <a:blip r:embed="rId5">
            <a:alphaModFix/>
          </a:blip>
          <a:srcRect b="0" l="0" r="0" t="0"/>
          <a:stretch/>
        </p:blipFill>
        <p:spPr>
          <a:xfrm>
            <a:off x="2590800" y="3912870"/>
            <a:ext cx="1232467" cy="1644650"/>
          </a:xfrm>
          <a:prstGeom prst="rect">
            <a:avLst/>
          </a:prstGeom>
          <a:noFill/>
          <a:ln>
            <a:noFill/>
          </a:ln>
        </p:spPr>
      </p:pic>
      <p:pic>
        <p:nvPicPr>
          <p:cNvPr id="617" name="Google Shape;617;p40"/>
          <p:cNvPicPr preferRelativeResize="0"/>
          <p:nvPr/>
        </p:nvPicPr>
        <p:blipFill rotWithShape="1">
          <a:blip r:embed="rId6">
            <a:alphaModFix/>
          </a:blip>
          <a:srcRect b="0" l="0" r="0" t="0"/>
          <a:stretch/>
        </p:blipFill>
        <p:spPr>
          <a:xfrm>
            <a:off x="5739269" y="3917950"/>
            <a:ext cx="1232467" cy="1644650"/>
          </a:xfrm>
          <a:prstGeom prst="rect">
            <a:avLst/>
          </a:prstGeom>
          <a:noFill/>
          <a:ln>
            <a:noFill/>
          </a:ln>
        </p:spPr>
      </p:pic>
      <p:sp>
        <p:nvSpPr>
          <p:cNvPr id="618" name="Google Shape;618;p40"/>
          <p:cNvSpPr txBox="1"/>
          <p:nvPr/>
        </p:nvSpPr>
        <p:spPr>
          <a:xfrm>
            <a:off x="1082108" y="3863665"/>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19" name="Google Shape;619;p40"/>
          <p:cNvSpPr txBox="1"/>
          <p:nvPr/>
        </p:nvSpPr>
        <p:spPr>
          <a:xfrm>
            <a:off x="2617902" y="3868673"/>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20" name="Google Shape;620;p40"/>
          <p:cNvSpPr txBox="1"/>
          <p:nvPr/>
        </p:nvSpPr>
        <p:spPr>
          <a:xfrm>
            <a:off x="4133797" y="3863665"/>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21" name="Google Shape;621;p40"/>
          <p:cNvSpPr txBox="1"/>
          <p:nvPr/>
        </p:nvSpPr>
        <p:spPr>
          <a:xfrm>
            <a:off x="5718949" y="3893542"/>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5"/>
          <p:cNvPicPr preferRelativeResize="0"/>
          <p:nvPr/>
        </p:nvPicPr>
        <p:blipFill rotWithShape="1">
          <a:blip r:embed="rId3">
            <a:alphaModFix/>
          </a:blip>
          <a:srcRect b="0" l="0" r="0" t="0"/>
          <a:stretch/>
        </p:blipFill>
        <p:spPr>
          <a:xfrm>
            <a:off x="207792" y="1003340"/>
            <a:ext cx="4872037" cy="3036149"/>
          </a:xfrm>
          <a:prstGeom prst="rect">
            <a:avLst/>
          </a:prstGeom>
          <a:noFill/>
          <a:ln>
            <a:noFill/>
          </a:ln>
        </p:spPr>
      </p:pic>
      <p:sp>
        <p:nvSpPr>
          <p:cNvPr id="115" name="Google Shape;115;p5"/>
          <p:cNvSpPr txBox="1"/>
          <p:nvPr>
            <p:ph type="title"/>
          </p:nvPr>
        </p:nvSpPr>
        <p:spPr>
          <a:xfrm>
            <a:off x="166686" y="0"/>
            <a:ext cx="8810700" cy="831600"/>
          </a:xfrm>
          <a:prstGeom prst="rect">
            <a:avLst/>
          </a:prstGeom>
          <a:noFill/>
          <a:ln>
            <a:noFill/>
          </a:ln>
        </p:spPr>
        <p:txBody>
          <a:bodyPr anchorCtr="0" anchor="ctr" bIns="0" lIns="0" spcFirstLastPara="1" rIns="0" wrap="square" tIns="5475">
            <a:spAutoFit/>
          </a:bodyPr>
          <a:lstStyle/>
          <a:p>
            <a:pPr indent="0" lvl="0" marL="5776" rtl="0" algn="ctr">
              <a:lnSpc>
                <a:spcPct val="100000"/>
              </a:lnSpc>
              <a:spcBef>
                <a:spcPts val="0"/>
              </a:spcBef>
              <a:spcAft>
                <a:spcPts val="0"/>
              </a:spcAft>
              <a:buSzPts val="1400"/>
              <a:buNone/>
            </a:pPr>
            <a:r>
              <a:rPr b="0" lang="en-US" sz="4389">
                <a:latin typeface="Arial"/>
                <a:ea typeface="Arial"/>
                <a:cs typeface="Arial"/>
                <a:sym typeface="Arial"/>
              </a:rPr>
              <a:t>Radio Scouting </a:t>
            </a:r>
            <a:r>
              <a:rPr b="0" lang="en-US" sz="4389">
                <a:latin typeface="Arial"/>
                <a:ea typeface="Arial"/>
                <a:cs typeface="Arial"/>
                <a:sym typeface="Arial"/>
              </a:rPr>
              <a:t>Ireland's</a:t>
            </a:r>
            <a:r>
              <a:rPr b="0" lang="en-US" sz="4389">
                <a:latin typeface="Arial"/>
                <a:ea typeface="Arial"/>
                <a:cs typeface="Arial"/>
                <a:sym typeface="Arial"/>
              </a:rPr>
              <a:t> Role</a:t>
            </a:r>
            <a:br>
              <a:rPr b="0" lang="en-US" sz="4389">
                <a:latin typeface="Arial"/>
                <a:ea typeface="Arial"/>
                <a:cs typeface="Arial"/>
                <a:sym typeface="Arial"/>
              </a:rPr>
            </a:br>
            <a:r>
              <a:rPr b="0" lang="en-US" sz="978">
                <a:latin typeface="Arial"/>
                <a:ea typeface="Arial"/>
                <a:cs typeface="Arial"/>
                <a:sym typeface="Arial"/>
              </a:rPr>
              <a:t>Radio Scouting Ireland – Strategic Ovbjectives 2022-2025</a:t>
            </a:r>
            <a:endParaRPr sz="978">
              <a:latin typeface="Arial"/>
              <a:ea typeface="Arial"/>
              <a:cs typeface="Arial"/>
              <a:sym typeface="Arial"/>
            </a:endParaRPr>
          </a:p>
        </p:txBody>
      </p:sp>
      <p:sp>
        <p:nvSpPr>
          <p:cNvPr id="116" name="Google Shape;116;p5"/>
          <p:cNvSpPr txBox="1"/>
          <p:nvPr/>
        </p:nvSpPr>
        <p:spPr>
          <a:xfrm>
            <a:off x="5079750" y="1003350"/>
            <a:ext cx="4037400" cy="2971800"/>
          </a:xfrm>
          <a:prstGeom prst="rect">
            <a:avLst/>
          </a:prstGeom>
          <a:noFill/>
          <a:ln>
            <a:noFill/>
          </a:ln>
        </p:spPr>
        <p:txBody>
          <a:bodyPr anchorCtr="0" anchor="t" bIns="0" lIns="0" spcFirstLastPara="1" rIns="0" wrap="square" tIns="5475">
            <a:spAutoFit/>
          </a:bodyPr>
          <a:lstStyle/>
          <a:p>
            <a:pPr indent="-207934" lvl="0" marL="213710" marR="291396" rtl="0" algn="l">
              <a:lnSpc>
                <a:spcPct val="100800"/>
              </a:lnSpc>
              <a:spcBef>
                <a:spcPts val="0"/>
              </a:spcBef>
              <a:spcAft>
                <a:spcPts val="0"/>
              </a:spcAft>
              <a:buClr>
                <a:srgbClr val="00A64F"/>
              </a:buClr>
              <a:buSzPts val="1400"/>
              <a:buChar char="•"/>
            </a:pPr>
            <a:r>
              <a:rPr b="1" i="0" lang="en-US" sz="1400" u="none" cap="none" strike="noStrike">
                <a:solidFill>
                  <a:srgbClr val="006938"/>
                </a:solidFill>
              </a:rPr>
              <a:t>Develop fun radio, communications and electronics activities that are easily achievable by Scout troops around Ireland at their dens and the National Scout Centres - See</a:t>
            </a:r>
            <a:r>
              <a:rPr b="1" i="0" lang="en-US" sz="1400" u="none" cap="none" strike="noStrike">
                <a:solidFill>
                  <a:srgbClr val="00A64F"/>
                </a:solidFill>
              </a:rPr>
              <a:t> </a:t>
            </a:r>
            <a:r>
              <a:rPr b="1" lang="en-US" u="sng">
                <a:solidFill>
                  <a:schemeClr val="hlink"/>
                </a:solidFill>
                <a:hlinkClick r:id="rId4"/>
              </a:rPr>
              <a:t>www.r</a:t>
            </a:r>
            <a:r>
              <a:rPr b="1" i="0" lang="en-US" sz="1400" u="sng" cap="none" strike="noStrike">
                <a:solidFill>
                  <a:schemeClr val="hlink"/>
                </a:solidFill>
                <a:hlinkClick r:id="rId5"/>
              </a:rPr>
              <a:t>adioscuting.ie</a:t>
            </a:r>
            <a:endParaRPr b="1" i="0" sz="1400" u="none" cap="none" strike="noStrike">
              <a:solidFill>
                <a:srgbClr val="00A64F"/>
              </a:solidFill>
            </a:endParaRPr>
          </a:p>
          <a:p>
            <a:pPr indent="-207934" lvl="0" marL="213710" marR="291396" rtl="0" algn="l">
              <a:lnSpc>
                <a:spcPct val="100800"/>
              </a:lnSpc>
              <a:spcBef>
                <a:spcPts val="0"/>
              </a:spcBef>
              <a:spcAft>
                <a:spcPts val="0"/>
              </a:spcAft>
              <a:buClr>
                <a:srgbClr val="006938"/>
              </a:buClr>
              <a:buSzPts val="1400"/>
              <a:buChar char="•"/>
            </a:pPr>
            <a:r>
              <a:rPr b="1" i="0" lang="en-US" sz="1400" u="none" cap="none" strike="noStrike">
                <a:solidFill>
                  <a:srgbClr val="006938"/>
                </a:solidFill>
              </a:rPr>
              <a:t>Support scout troops with training</a:t>
            </a:r>
            <a:endParaRPr b="1" i="0" sz="1400" u="none" cap="none" strike="noStrike">
              <a:solidFill>
                <a:srgbClr val="006938"/>
              </a:solidFill>
            </a:endParaRPr>
          </a:p>
          <a:p>
            <a:pPr indent="-207935" lvl="0" marL="213711" marR="291397" rtl="0" algn="l">
              <a:lnSpc>
                <a:spcPct val="100800"/>
              </a:lnSpc>
              <a:spcBef>
                <a:spcPts val="562"/>
              </a:spcBef>
              <a:spcAft>
                <a:spcPts val="0"/>
              </a:spcAft>
              <a:buClr>
                <a:srgbClr val="006938"/>
              </a:buClr>
              <a:buSzPts val="1400"/>
              <a:buChar char="•"/>
            </a:pPr>
            <a:r>
              <a:rPr b="1" i="0" lang="en-US" sz="1400" u="none" cap="none" strike="noStrike">
                <a:solidFill>
                  <a:srgbClr val="006938"/>
                </a:solidFill>
              </a:rPr>
              <a:t>Support national events</a:t>
            </a:r>
            <a:endParaRPr b="1" i="0" sz="1400" u="none" cap="none" strike="noStrike">
              <a:solidFill>
                <a:srgbClr val="006938"/>
              </a:solidFill>
            </a:endParaRPr>
          </a:p>
          <a:p>
            <a:pPr indent="-207935" lvl="0" marL="213711" marR="291397" rtl="0" algn="l">
              <a:lnSpc>
                <a:spcPct val="100800"/>
              </a:lnSpc>
              <a:spcBef>
                <a:spcPts val="562"/>
              </a:spcBef>
              <a:spcAft>
                <a:spcPts val="0"/>
              </a:spcAft>
              <a:buClr>
                <a:srgbClr val="006938"/>
              </a:buClr>
              <a:buSzPts val="1400"/>
              <a:buChar char="•"/>
            </a:pPr>
            <a:r>
              <a:rPr b="1" lang="en-US">
                <a:solidFill>
                  <a:srgbClr val="006938"/>
                </a:solidFill>
              </a:rPr>
              <a:t>Development and support the</a:t>
            </a:r>
            <a:r>
              <a:rPr b="1" i="0" lang="en-US" sz="1400" u="none" cap="none" strike="noStrike">
                <a:solidFill>
                  <a:srgbClr val="006938"/>
                </a:solidFill>
              </a:rPr>
              <a:t> Radio Scouting </a:t>
            </a:r>
            <a:r>
              <a:rPr b="1" lang="en-US">
                <a:solidFill>
                  <a:srgbClr val="006938"/>
                </a:solidFill>
              </a:rPr>
              <a:t>P</a:t>
            </a:r>
            <a:r>
              <a:rPr b="1" i="0" lang="en-US" sz="1400" u="none" cap="none" strike="noStrike">
                <a:solidFill>
                  <a:srgbClr val="006938"/>
                </a:solidFill>
              </a:rPr>
              <a:t>rogram (S1-S9), to support Scouts and Scouters to achieve a solid understanding of science, technology, radio, electronics, operations and regulations.</a:t>
            </a:r>
            <a:endParaRPr b="1" i="0" sz="1400" u="none" cap="none" strike="noStrike">
              <a:solidFill>
                <a:srgbClr val="006938"/>
              </a:solidFill>
            </a:endParaRPr>
          </a:p>
        </p:txBody>
      </p:sp>
      <p:pic>
        <p:nvPicPr>
          <p:cNvPr id="117" name="Google Shape;117;p5"/>
          <p:cNvPicPr preferRelativeResize="0"/>
          <p:nvPr/>
        </p:nvPicPr>
        <p:blipFill rotWithShape="1">
          <a:blip r:embed="rId6">
            <a:alphaModFix/>
          </a:blip>
          <a:srcRect b="0" l="0" r="0" t="0"/>
          <a:stretch/>
        </p:blipFill>
        <p:spPr>
          <a:xfrm>
            <a:off x="5079825" y="4023938"/>
            <a:ext cx="4064175" cy="2473012"/>
          </a:xfrm>
          <a:prstGeom prst="rect">
            <a:avLst/>
          </a:prstGeom>
          <a:noFill/>
          <a:ln>
            <a:noFill/>
          </a:ln>
        </p:spPr>
      </p:pic>
      <p:sp>
        <p:nvSpPr>
          <p:cNvPr id="118" name="Google Shape;118;p5"/>
          <p:cNvSpPr txBox="1"/>
          <p:nvPr/>
        </p:nvSpPr>
        <p:spPr>
          <a:xfrm>
            <a:off x="131601" y="4068725"/>
            <a:ext cx="4948200" cy="1845000"/>
          </a:xfrm>
          <a:prstGeom prst="rect">
            <a:avLst/>
          </a:prstGeom>
          <a:noFill/>
          <a:ln>
            <a:noFill/>
          </a:ln>
        </p:spPr>
        <p:txBody>
          <a:bodyPr anchorCtr="0" anchor="t" bIns="45700" lIns="91425" spcFirstLastPara="1" rIns="91425" wrap="square" tIns="45700">
            <a:spAutoFit/>
          </a:bodyPr>
          <a:lstStyle/>
          <a:p>
            <a:pPr indent="-207935" lvl="0" marL="213711" marR="62956" rtl="0" algn="l">
              <a:lnSpc>
                <a:spcPct val="100800"/>
              </a:lnSpc>
              <a:spcBef>
                <a:spcPts val="0"/>
              </a:spcBef>
              <a:spcAft>
                <a:spcPts val="0"/>
              </a:spcAft>
              <a:buClr>
                <a:srgbClr val="006938"/>
              </a:buClr>
              <a:buSzPts val="1400"/>
              <a:buChar char="•"/>
            </a:pPr>
            <a:r>
              <a:rPr b="1" i="0" lang="en-US" sz="1400" u="none" cap="none" strike="noStrike">
                <a:solidFill>
                  <a:srgbClr val="006938"/>
                </a:solidFill>
              </a:rPr>
              <a:t>Lobby and support the establishment of an Irish novice license regime suitable for youth members.</a:t>
            </a:r>
            <a:endParaRPr b="1" i="0" sz="1400" u="none" cap="none" strike="noStrike">
              <a:solidFill>
                <a:srgbClr val="006938"/>
              </a:solidFill>
            </a:endParaRPr>
          </a:p>
          <a:p>
            <a:pPr indent="-207934" lvl="0" marL="213710" marR="62956" rtl="0" algn="l">
              <a:lnSpc>
                <a:spcPct val="100800"/>
              </a:lnSpc>
              <a:spcBef>
                <a:spcPts val="43"/>
              </a:spcBef>
              <a:spcAft>
                <a:spcPts val="0"/>
              </a:spcAft>
              <a:buClr>
                <a:srgbClr val="006938"/>
              </a:buClr>
              <a:buSzPts val="1400"/>
              <a:buChar char="•"/>
            </a:pPr>
            <a:r>
              <a:rPr b="1" i="0" lang="en-US" sz="1400" u="none" cap="none" strike="noStrike">
                <a:solidFill>
                  <a:srgbClr val="006938"/>
                </a:solidFill>
              </a:rPr>
              <a:t>Develop a sponsorship program to create a network of excellent STEM/Radio shack facilities at the main Scout Centres around Ireland</a:t>
            </a:r>
            <a:endParaRPr b="1">
              <a:solidFill>
                <a:srgbClr val="006938"/>
              </a:solidFill>
            </a:endParaRPr>
          </a:p>
          <a:p>
            <a:pPr indent="-207935" lvl="0" marL="213711" marR="62956" rtl="0" algn="l">
              <a:lnSpc>
                <a:spcPct val="100800"/>
              </a:lnSpc>
              <a:spcBef>
                <a:spcPts val="43"/>
              </a:spcBef>
              <a:spcAft>
                <a:spcPts val="0"/>
              </a:spcAft>
              <a:buClr>
                <a:srgbClr val="006938"/>
              </a:buClr>
              <a:buSzPts val="1400"/>
              <a:buChar char="•"/>
            </a:pPr>
            <a:r>
              <a:rPr b="1" lang="en-US">
                <a:solidFill>
                  <a:srgbClr val="006938"/>
                </a:solidFill>
              </a:rPr>
              <a:t>Radio Scouting Ireland also complete Garda vetting and safeguarding training for all our volunteers</a:t>
            </a:r>
            <a:endParaRPr b="1">
              <a:solidFill>
                <a:srgbClr val="006938"/>
              </a:solidFill>
            </a:endParaRPr>
          </a:p>
          <a:p>
            <a:pPr indent="-119035" lvl="0" marL="213711" marR="62956" rtl="0" algn="l">
              <a:lnSpc>
                <a:spcPct val="100800"/>
              </a:lnSpc>
              <a:spcBef>
                <a:spcPts val="43"/>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41"/>
          <p:cNvSpPr txBox="1"/>
          <p:nvPr>
            <p:ph type="ctrTitle"/>
          </p:nvPr>
        </p:nvSpPr>
        <p:spPr>
          <a:xfrm>
            <a:off x="0" y="2104777"/>
            <a:ext cx="91440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2400"/>
              <a:t>Radio Scouting Adventure Skill Level 1 and Level 2 </a:t>
            </a:r>
            <a:br>
              <a:rPr lang="en-US" sz="2400"/>
            </a:br>
            <a:r>
              <a:rPr lang="en-US" sz="2400"/>
              <a:t>Scouter Training Program Pilot</a:t>
            </a:r>
            <a:br>
              <a:rPr lang="en-US" sz="2400"/>
            </a:br>
            <a:r>
              <a:rPr lang="en-US" sz="2400"/>
              <a:t>Saturday 23</a:t>
            </a:r>
            <a:r>
              <a:rPr baseline="30000" lang="en-US" sz="2400"/>
              <a:t>rd</a:t>
            </a:r>
            <a:r>
              <a:rPr lang="en-US" sz="2400"/>
              <a:t> November 09.30 – 16.30 Kilmacud Scout Den</a:t>
            </a:r>
            <a:br>
              <a:rPr lang="en-US" sz="2400"/>
            </a:br>
            <a:r>
              <a:rPr lang="en-US" sz="2400"/>
              <a:t>To register/Book email: </a:t>
            </a:r>
            <a:r>
              <a:rPr lang="en-US" sz="2400" u="sng">
                <a:solidFill>
                  <a:schemeClr val="hlink"/>
                </a:solidFill>
                <a:hlinkClick r:id="rId3"/>
              </a:rPr>
              <a:t>radioscoutingireland@gmail.com</a:t>
            </a:r>
            <a:br>
              <a:rPr lang="en-US" sz="2400"/>
            </a:br>
            <a:r>
              <a:rPr lang="en-US" sz="2400"/>
              <a:t>Bring your own lunch – Tea and coffee provided</a:t>
            </a:r>
            <a:endParaRPr/>
          </a:p>
        </p:txBody>
      </p:sp>
      <p:pic>
        <p:nvPicPr>
          <p:cNvPr id="628" name="Google Shape;628;p41"/>
          <p:cNvPicPr preferRelativeResize="0"/>
          <p:nvPr/>
        </p:nvPicPr>
        <p:blipFill rotWithShape="1">
          <a:blip r:embed="rId4">
            <a:alphaModFix/>
          </a:blip>
          <a:srcRect b="0" l="0" r="0" t="0"/>
          <a:stretch/>
        </p:blipFill>
        <p:spPr>
          <a:xfrm>
            <a:off x="4755977" y="171379"/>
            <a:ext cx="1447800" cy="1751811"/>
          </a:xfrm>
          <a:prstGeom prst="rect">
            <a:avLst/>
          </a:prstGeom>
          <a:noFill/>
          <a:ln>
            <a:noFill/>
          </a:ln>
        </p:spPr>
      </p:pic>
      <p:grpSp>
        <p:nvGrpSpPr>
          <p:cNvPr id="629" name="Google Shape;629;p41"/>
          <p:cNvGrpSpPr/>
          <p:nvPr/>
        </p:nvGrpSpPr>
        <p:grpSpPr>
          <a:xfrm>
            <a:off x="2117811" y="3962400"/>
            <a:ext cx="4908377" cy="2724150"/>
            <a:chOff x="570895" y="3113637"/>
            <a:chExt cx="18962773" cy="11668772"/>
          </a:xfrm>
        </p:grpSpPr>
        <p:pic>
          <p:nvPicPr>
            <p:cNvPr id="630" name="Google Shape;630;p41"/>
            <p:cNvPicPr preferRelativeResize="0"/>
            <p:nvPr/>
          </p:nvPicPr>
          <p:blipFill rotWithShape="1">
            <a:blip r:embed="rId5">
              <a:alphaModFix/>
            </a:blip>
            <a:srcRect b="0" l="0" r="0" t="0"/>
            <a:stretch/>
          </p:blipFill>
          <p:spPr>
            <a:xfrm>
              <a:off x="570895" y="3113637"/>
              <a:ext cx="18962773" cy="11668772"/>
            </a:xfrm>
            <a:prstGeom prst="rect">
              <a:avLst/>
            </a:prstGeom>
            <a:noFill/>
            <a:ln>
              <a:noFill/>
            </a:ln>
          </p:spPr>
        </p:pic>
        <p:pic>
          <p:nvPicPr>
            <p:cNvPr id="631" name="Google Shape;631;p41"/>
            <p:cNvPicPr preferRelativeResize="0"/>
            <p:nvPr/>
          </p:nvPicPr>
          <p:blipFill rotWithShape="1">
            <a:blip r:embed="rId6">
              <a:alphaModFix/>
            </a:blip>
            <a:srcRect b="0" l="0" r="0" t="0"/>
            <a:stretch/>
          </p:blipFill>
          <p:spPr>
            <a:xfrm>
              <a:off x="2047222" y="8307144"/>
              <a:ext cx="119627" cy="233364"/>
            </a:xfrm>
            <a:prstGeom prst="rect">
              <a:avLst/>
            </a:prstGeom>
            <a:noFill/>
            <a:ln>
              <a:noFill/>
            </a:ln>
          </p:spPr>
        </p:pic>
        <p:sp>
          <p:nvSpPr>
            <p:cNvPr id="632" name="Google Shape;632;p41"/>
            <p:cNvSpPr/>
            <p:nvPr/>
          </p:nvSpPr>
          <p:spPr>
            <a:xfrm>
              <a:off x="1974002" y="8251063"/>
              <a:ext cx="98425" cy="345440"/>
            </a:xfrm>
            <a:custGeom>
              <a:rect b="b" l="l" r="r" t="t"/>
              <a:pathLst>
                <a:path extrusionOk="0" h="345440" w="98425">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633" name="Google Shape;633;p41"/>
            <p:cNvPicPr preferRelativeResize="0"/>
            <p:nvPr/>
          </p:nvPicPr>
          <p:blipFill rotWithShape="1">
            <a:blip r:embed="rId7">
              <a:alphaModFix/>
            </a:blip>
            <a:srcRect b="0" l="0" r="0" t="0"/>
            <a:stretch/>
          </p:blipFill>
          <p:spPr>
            <a:xfrm>
              <a:off x="2299033" y="8307160"/>
              <a:ext cx="119607" cy="233343"/>
            </a:xfrm>
            <a:prstGeom prst="rect">
              <a:avLst/>
            </a:prstGeom>
            <a:noFill/>
            <a:ln>
              <a:noFill/>
            </a:ln>
          </p:spPr>
        </p:pic>
        <p:sp>
          <p:nvSpPr>
            <p:cNvPr id="634" name="Google Shape;634;p41"/>
            <p:cNvSpPr/>
            <p:nvPr/>
          </p:nvSpPr>
          <p:spPr>
            <a:xfrm>
              <a:off x="2393575" y="8251054"/>
              <a:ext cx="98425" cy="345440"/>
            </a:xfrm>
            <a:custGeom>
              <a:rect b="b" l="l" r="r" t="t"/>
              <a:pathLst>
                <a:path extrusionOk="0" h="345440" w="98425">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41"/>
            <p:cNvSpPr/>
            <p:nvPr/>
          </p:nvSpPr>
          <p:spPr>
            <a:xfrm>
              <a:off x="1977009" y="8367944"/>
              <a:ext cx="509270" cy="677545"/>
            </a:xfrm>
            <a:custGeom>
              <a:rect b="b" l="l" r="r" t="t"/>
              <a:pathLst>
                <a:path extrusionOk="0" h="677545" w="509269">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extrusionOk="0" h="677545" w="509269">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extrusionOk="0" h="677545" w="509269">
                  <a:moveTo>
                    <a:pt x="218203" y="552370"/>
                  </a:moveTo>
                  <a:lnTo>
                    <a:pt x="189020" y="552370"/>
                  </a:lnTo>
                  <a:lnTo>
                    <a:pt x="235165" y="651048"/>
                  </a:lnTo>
                  <a:lnTo>
                    <a:pt x="276703" y="651048"/>
                  </a:lnTo>
                  <a:lnTo>
                    <a:pt x="298321" y="604808"/>
                  </a:lnTo>
                  <a:lnTo>
                    <a:pt x="242725" y="604808"/>
                  </a:lnTo>
                  <a:lnTo>
                    <a:pt x="218203" y="552370"/>
                  </a:lnTo>
                  <a:close/>
                </a:path>
                <a:path extrusionOk="0" h="677545" w="509269">
                  <a:moveTo>
                    <a:pt x="364014" y="552370"/>
                  </a:moveTo>
                  <a:lnTo>
                    <a:pt x="322838" y="552370"/>
                  </a:lnTo>
                  <a:lnTo>
                    <a:pt x="440824" y="651048"/>
                  </a:lnTo>
                  <a:lnTo>
                    <a:pt x="486477" y="651048"/>
                  </a:lnTo>
                  <a:lnTo>
                    <a:pt x="476114" y="622588"/>
                  </a:lnTo>
                  <a:lnTo>
                    <a:pt x="447996" y="622588"/>
                  </a:lnTo>
                  <a:lnTo>
                    <a:pt x="364014" y="552370"/>
                  </a:lnTo>
                  <a:close/>
                </a:path>
                <a:path extrusionOk="0" h="677545" w="509269">
                  <a:moveTo>
                    <a:pt x="162210" y="432636"/>
                  </a:moveTo>
                  <a:lnTo>
                    <a:pt x="133032" y="432636"/>
                  </a:lnTo>
                  <a:lnTo>
                    <a:pt x="177450" y="527617"/>
                  </a:lnTo>
                  <a:lnTo>
                    <a:pt x="63851" y="622588"/>
                  </a:lnTo>
                  <a:lnTo>
                    <a:pt x="105048" y="622588"/>
                  </a:lnTo>
                  <a:lnTo>
                    <a:pt x="189020" y="552370"/>
                  </a:lnTo>
                  <a:lnTo>
                    <a:pt x="218203" y="552370"/>
                  </a:lnTo>
                  <a:lnTo>
                    <a:pt x="162210" y="432636"/>
                  </a:lnTo>
                  <a:close/>
                </a:path>
                <a:path extrusionOk="0" h="677545" w="509269">
                  <a:moveTo>
                    <a:pt x="406951" y="432636"/>
                  </a:moveTo>
                  <a:lnTo>
                    <a:pt x="378826" y="432636"/>
                  </a:lnTo>
                  <a:lnTo>
                    <a:pt x="447996" y="622588"/>
                  </a:lnTo>
                  <a:lnTo>
                    <a:pt x="476114" y="622588"/>
                  </a:lnTo>
                  <a:lnTo>
                    <a:pt x="406951" y="432636"/>
                  </a:lnTo>
                  <a:close/>
                </a:path>
                <a:path extrusionOk="0" h="677545" w="509269">
                  <a:moveTo>
                    <a:pt x="269133" y="305299"/>
                  </a:moveTo>
                  <a:lnTo>
                    <a:pt x="242725" y="305299"/>
                  </a:lnTo>
                  <a:lnTo>
                    <a:pt x="242725" y="604808"/>
                  </a:lnTo>
                  <a:lnTo>
                    <a:pt x="269133" y="604808"/>
                  </a:lnTo>
                  <a:lnTo>
                    <a:pt x="269133" y="305299"/>
                  </a:lnTo>
                  <a:close/>
                </a:path>
                <a:path extrusionOk="0" h="677545" w="509269">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extrusionOk="0" h="677545" w="509269">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extrusionOk="0" h="677545" w="509269">
                  <a:moveTo>
                    <a:pt x="313059" y="174769"/>
                  </a:moveTo>
                  <a:lnTo>
                    <a:pt x="284933" y="174769"/>
                  </a:lnTo>
                  <a:lnTo>
                    <a:pt x="347444" y="346460"/>
                  </a:lnTo>
                  <a:lnTo>
                    <a:pt x="375573" y="346460"/>
                  </a:lnTo>
                  <a:lnTo>
                    <a:pt x="313059" y="174769"/>
                  </a:lnTo>
                  <a:close/>
                </a:path>
                <a:path extrusionOk="0" h="677545" w="509269">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extrusionOk="0" h="677545" w="509269">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extrusionOk="0" h="677545" w="509269">
                  <a:moveTo>
                    <a:pt x="257531" y="43359"/>
                  </a:moveTo>
                  <a:lnTo>
                    <a:pt x="256861" y="43506"/>
                  </a:lnTo>
                  <a:lnTo>
                    <a:pt x="258307" y="43506"/>
                  </a:lnTo>
                  <a:lnTo>
                    <a:pt x="257531" y="43359"/>
                  </a:lnTo>
                  <a:close/>
                </a:path>
              </a:pathLst>
            </a:custGeom>
            <a:solidFill>
              <a:srgbClr val="00693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636" name="Google Shape;636;p41"/>
            <p:cNvPicPr preferRelativeResize="0"/>
            <p:nvPr/>
          </p:nvPicPr>
          <p:blipFill rotWithShape="1">
            <a:blip r:embed="rId8">
              <a:alphaModFix/>
            </a:blip>
            <a:srcRect b="0" l="0" r="0" t="0"/>
            <a:stretch/>
          </p:blipFill>
          <p:spPr>
            <a:xfrm>
              <a:off x="1068025" y="8948025"/>
              <a:ext cx="2329782" cy="1498189"/>
            </a:xfrm>
            <a:prstGeom prst="rect">
              <a:avLst/>
            </a:prstGeom>
            <a:noFill/>
            <a:ln>
              <a:noFill/>
            </a:ln>
          </p:spPr>
        </p:pic>
      </p:grpSp>
      <p:pic>
        <p:nvPicPr>
          <p:cNvPr id="637" name="Google Shape;637;p41"/>
          <p:cNvPicPr preferRelativeResize="0"/>
          <p:nvPr/>
        </p:nvPicPr>
        <p:blipFill>
          <a:blip r:embed="rId9">
            <a:alphaModFix/>
          </a:blip>
          <a:stretch>
            <a:fillRect/>
          </a:stretch>
        </p:blipFill>
        <p:spPr>
          <a:xfrm>
            <a:off x="2626402" y="220200"/>
            <a:ext cx="1757112" cy="1654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p:nvPr/>
        </p:nvSpPr>
        <p:spPr>
          <a:xfrm>
            <a:off x="-70800" y="-69200"/>
            <a:ext cx="9236400" cy="6941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5" name="Google Shape;125;p6"/>
          <p:cNvSpPr/>
          <p:nvPr/>
        </p:nvSpPr>
        <p:spPr>
          <a:xfrm>
            <a:off x="2819400" y="5564008"/>
            <a:ext cx="321113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https://vimeo.com/325220441</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26" name="Google Shape;126;p6" title="Ham Radio video.mp4">
            <a:hlinkClick r:id="rId4"/>
          </p:cNvPr>
          <p:cNvPicPr preferRelativeResize="0"/>
          <p:nvPr/>
        </p:nvPicPr>
        <p:blipFill>
          <a:blip r:embed="rId5">
            <a:alphaModFix/>
          </a:blip>
          <a:stretch>
            <a:fillRect/>
          </a:stretch>
        </p:blipFill>
        <p:spPr>
          <a:xfrm>
            <a:off x="-70800" y="857250"/>
            <a:ext cx="9236352"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p:nvPr/>
        </p:nvSpPr>
        <p:spPr>
          <a:xfrm>
            <a:off x="0" y="119089"/>
            <a:ext cx="3955800" cy="5632200"/>
          </a:xfrm>
          <a:prstGeom prst="rect">
            <a:avLst/>
          </a:prstGeom>
          <a:noFill/>
          <a:ln>
            <a:noFill/>
          </a:ln>
        </p:spPr>
        <p:txBody>
          <a:bodyPr anchorCtr="0" anchor="t" bIns="45700" lIns="91425" spcFirstLastPara="1" rIns="91425" wrap="square" tIns="45700">
            <a:spAutoFit/>
          </a:bodyPr>
          <a:lstStyle/>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Contacts all around the world!</a:t>
            </a:r>
            <a:endParaRPr b="0" i="0" sz="1400" u="none" cap="none"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Antenna building</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Building own radio/electronics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Contesting – Radio sport</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Rag chewing (chat)</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Direction finding</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Voice, Morse (CW) Packet/Data modes </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DX communication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DX-pedition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Earth-Moon-Earth</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Emergency communications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Morse code</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Operating awards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Portable operation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QRP operation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QSL card collection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Satellite communications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Special event stations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Television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Slow scan Television</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IOTA -Islands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SOTA -Summits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POTA - Parks</a:t>
            </a:r>
            <a:endParaRPr b="0" i="0" sz="15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And many more!!!</a:t>
            </a:r>
            <a:endParaRPr b="0" i="0" sz="1500" u="none" cap="none" strike="noStrike">
              <a:solidFill>
                <a:schemeClr val="dk1"/>
              </a:solidFill>
              <a:latin typeface="Arial"/>
              <a:ea typeface="Arial"/>
              <a:cs typeface="Arial"/>
              <a:sym typeface="Arial"/>
            </a:endParaRPr>
          </a:p>
        </p:txBody>
      </p:sp>
      <p:sp>
        <p:nvSpPr>
          <p:cNvPr id="133" name="Google Shape;133;p7"/>
          <p:cNvSpPr/>
          <p:nvPr/>
        </p:nvSpPr>
        <p:spPr>
          <a:xfrm>
            <a:off x="3228300" y="259736"/>
            <a:ext cx="5943240" cy="6998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Ham Radio - lots of fun &amp; interesting things to do!</a:t>
            </a:r>
            <a:endParaRPr b="0" i="0" sz="4000" u="none" cap="none" strike="noStrike">
              <a:solidFill>
                <a:schemeClr val="dk1"/>
              </a:solidFill>
              <a:latin typeface="Arial"/>
              <a:ea typeface="Arial"/>
              <a:cs typeface="Arial"/>
              <a:sym typeface="Arial"/>
            </a:endParaRPr>
          </a:p>
        </p:txBody>
      </p:sp>
      <p:pic>
        <p:nvPicPr>
          <p:cNvPr descr="Aves Island (YV0) - Annual IOTA DXpedition Plans Morph into Visit to a Rare  One" id="134" name="Google Shape;134;p7"/>
          <p:cNvPicPr preferRelativeResize="0"/>
          <p:nvPr/>
        </p:nvPicPr>
        <p:blipFill rotWithShape="1">
          <a:blip r:embed="rId3">
            <a:alphaModFix/>
          </a:blip>
          <a:srcRect b="0" l="0" r="0" t="0"/>
          <a:stretch/>
        </p:blipFill>
        <p:spPr>
          <a:xfrm>
            <a:off x="6199920" y="1457280"/>
            <a:ext cx="2793600" cy="1944720"/>
          </a:xfrm>
          <a:prstGeom prst="rect">
            <a:avLst/>
          </a:prstGeom>
          <a:noFill/>
          <a:ln>
            <a:noFill/>
          </a:ln>
        </p:spPr>
      </p:pic>
      <p:sp>
        <p:nvSpPr>
          <p:cNvPr id="135" name="Google Shape;135;p7"/>
          <p:cNvSpPr/>
          <p:nvPr/>
        </p:nvSpPr>
        <p:spPr>
          <a:xfrm>
            <a:off x="6026400" y="1457280"/>
            <a:ext cx="3193920" cy="27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IOTA – islands On The Air  &amp; DXPEDITIONS</a:t>
            </a:r>
            <a:endParaRPr b="0" i="0" sz="1200" u="none" cap="none" strike="noStrike">
              <a:solidFill>
                <a:schemeClr val="dk1"/>
              </a:solidFill>
              <a:latin typeface="Arial"/>
              <a:ea typeface="Arial"/>
              <a:cs typeface="Arial"/>
              <a:sym typeface="Arial"/>
            </a:endParaRPr>
          </a:p>
        </p:txBody>
      </p:sp>
      <p:pic>
        <p:nvPicPr>
          <p:cNvPr descr="Celebrating 10 Years of Summits On The Air in Colorado - Rocky Mountain Ham  Radio" id="136" name="Google Shape;136;p7"/>
          <p:cNvPicPr preferRelativeResize="0"/>
          <p:nvPr/>
        </p:nvPicPr>
        <p:blipFill rotWithShape="1">
          <a:blip r:embed="rId4">
            <a:alphaModFix/>
          </a:blip>
          <a:srcRect b="0" l="0" r="0" t="0"/>
          <a:stretch/>
        </p:blipFill>
        <p:spPr>
          <a:xfrm>
            <a:off x="7253596" y="3615120"/>
            <a:ext cx="1794644" cy="1617963"/>
          </a:xfrm>
          <a:prstGeom prst="rect">
            <a:avLst/>
          </a:prstGeom>
          <a:noFill/>
          <a:ln>
            <a:noFill/>
          </a:ln>
        </p:spPr>
      </p:pic>
      <p:sp>
        <p:nvSpPr>
          <p:cNvPr id="137" name="Google Shape;137;p7"/>
          <p:cNvSpPr/>
          <p:nvPr/>
        </p:nvSpPr>
        <p:spPr>
          <a:xfrm>
            <a:off x="7403325" y="3696840"/>
            <a:ext cx="1614278" cy="27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SOTA – Summits On the Air</a:t>
            </a:r>
            <a:endParaRPr b="0" i="0" sz="1200" u="none" cap="none" strike="noStrike">
              <a:solidFill>
                <a:schemeClr val="dk1"/>
              </a:solidFill>
              <a:latin typeface="Arial"/>
              <a:ea typeface="Arial"/>
              <a:cs typeface="Arial"/>
              <a:sym typeface="Arial"/>
            </a:endParaRPr>
          </a:p>
        </p:txBody>
      </p:sp>
      <p:pic>
        <p:nvPicPr>
          <p:cNvPr descr="Keen amateur satellite operator Hope KM4IPF" id="138" name="Google Shape;138;p7"/>
          <p:cNvPicPr preferRelativeResize="0"/>
          <p:nvPr/>
        </p:nvPicPr>
        <p:blipFill rotWithShape="1">
          <a:blip r:embed="rId5">
            <a:alphaModFix/>
          </a:blip>
          <a:srcRect b="0" l="0" r="0" t="0"/>
          <a:stretch/>
        </p:blipFill>
        <p:spPr>
          <a:xfrm>
            <a:off x="3003925" y="2277121"/>
            <a:ext cx="2307185" cy="1730389"/>
          </a:xfrm>
          <a:prstGeom prst="rect">
            <a:avLst/>
          </a:prstGeom>
          <a:noFill/>
          <a:ln>
            <a:noFill/>
          </a:ln>
        </p:spPr>
      </p:pic>
      <p:pic>
        <p:nvPicPr>
          <p:cNvPr descr="No photo description available." id="139" name="Google Shape;139;p7"/>
          <p:cNvPicPr preferRelativeResize="0"/>
          <p:nvPr/>
        </p:nvPicPr>
        <p:blipFill rotWithShape="1">
          <a:blip r:embed="rId6">
            <a:alphaModFix/>
          </a:blip>
          <a:srcRect b="0" l="0" r="0" t="0"/>
          <a:stretch/>
        </p:blipFill>
        <p:spPr>
          <a:xfrm>
            <a:off x="5587290" y="1772546"/>
            <a:ext cx="1225260" cy="1633680"/>
          </a:xfrm>
          <a:prstGeom prst="rect">
            <a:avLst/>
          </a:prstGeom>
          <a:noFill/>
          <a:ln>
            <a:noFill/>
          </a:ln>
        </p:spPr>
      </p:pic>
      <p:sp>
        <p:nvSpPr>
          <p:cNvPr id="140" name="Google Shape;140;p7"/>
          <p:cNvSpPr/>
          <p:nvPr/>
        </p:nvSpPr>
        <p:spPr>
          <a:xfrm>
            <a:off x="2895600" y="2294403"/>
            <a:ext cx="1930413" cy="26375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Satellite communication</a:t>
            </a:r>
            <a:endParaRPr b="0" i="0" sz="1200" u="none" cap="none" strike="noStrike">
              <a:solidFill>
                <a:schemeClr val="dk1"/>
              </a:solidFill>
              <a:latin typeface="Arial"/>
              <a:ea typeface="Arial"/>
              <a:cs typeface="Arial"/>
              <a:sym typeface="Arial"/>
            </a:endParaRPr>
          </a:p>
        </p:txBody>
      </p:sp>
      <p:pic>
        <p:nvPicPr>
          <p:cNvPr descr="How to listen to the International Space Station | The SWLing Post" id="141" name="Google Shape;141;p7"/>
          <p:cNvPicPr preferRelativeResize="0"/>
          <p:nvPr/>
        </p:nvPicPr>
        <p:blipFill rotWithShape="1">
          <a:blip r:embed="rId7">
            <a:alphaModFix/>
          </a:blip>
          <a:srcRect b="0" l="0" r="0" t="0"/>
          <a:stretch/>
        </p:blipFill>
        <p:spPr>
          <a:xfrm>
            <a:off x="2538799" y="4401962"/>
            <a:ext cx="2310158" cy="1730389"/>
          </a:xfrm>
          <a:prstGeom prst="rect">
            <a:avLst/>
          </a:prstGeom>
          <a:noFill/>
          <a:ln>
            <a:noFill/>
          </a:ln>
        </p:spPr>
      </p:pic>
      <p:sp>
        <p:nvSpPr>
          <p:cNvPr id="142" name="Google Shape;142;p7"/>
          <p:cNvSpPr txBox="1"/>
          <p:nvPr>
            <p:ph idx="4294967295" type="title"/>
          </p:nvPr>
        </p:nvSpPr>
        <p:spPr>
          <a:xfrm>
            <a:off x="4859612" y="3720901"/>
            <a:ext cx="2319120" cy="27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EME      (Earth-Moon-Earth)</a:t>
            </a:r>
            <a:endParaRPr b="0" i="0" sz="1200" u="none" cap="none" strike="noStrike">
              <a:solidFill>
                <a:srgbClr val="000000"/>
              </a:solidFill>
              <a:latin typeface="Arial"/>
              <a:ea typeface="Arial"/>
              <a:cs typeface="Arial"/>
              <a:sym typeface="Arial"/>
            </a:endParaRPr>
          </a:p>
        </p:txBody>
      </p:sp>
      <p:pic>
        <p:nvPicPr>
          <p:cNvPr descr="maratha – Everything you wanted to know about Ham Radio" id="143" name="Google Shape;143;p7"/>
          <p:cNvPicPr preferRelativeResize="0"/>
          <p:nvPr/>
        </p:nvPicPr>
        <p:blipFill rotWithShape="1">
          <a:blip r:embed="rId8">
            <a:alphaModFix/>
          </a:blip>
          <a:srcRect b="0" l="0" r="0" t="0"/>
          <a:stretch/>
        </p:blipFill>
        <p:spPr>
          <a:xfrm>
            <a:off x="6093707" y="4561169"/>
            <a:ext cx="907560" cy="887760"/>
          </a:xfrm>
          <a:prstGeom prst="rect">
            <a:avLst/>
          </a:prstGeom>
          <a:noFill/>
          <a:ln>
            <a:noFill/>
          </a:ln>
        </p:spPr>
      </p:pic>
      <p:sp>
        <p:nvSpPr>
          <p:cNvPr id="144" name="Google Shape;144;p7"/>
          <p:cNvSpPr txBox="1"/>
          <p:nvPr/>
        </p:nvSpPr>
        <p:spPr>
          <a:xfrm>
            <a:off x="2566294" y="4424101"/>
            <a:ext cx="1396106" cy="2775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ISS &amp; ISS repater</a:t>
            </a:r>
            <a:endParaRPr b="0" i="0" sz="1200" u="none" cap="none" strike="noStrike">
              <a:solidFill>
                <a:srgbClr val="000000"/>
              </a:solidFill>
              <a:latin typeface="Arial"/>
              <a:ea typeface="Arial"/>
              <a:cs typeface="Arial"/>
              <a:sym typeface="Arial"/>
            </a:endParaRPr>
          </a:p>
        </p:txBody>
      </p:sp>
      <p:pic>
        <p:nvPicPr>
          <p:cNvPr descr="ESA - Space Station's radio amateurs rewarded" id="145" name="Google Shape;145;p7"/>
          <p:cNvPicPr preferRelativeResize="0"/>
          <p:nvPr/>
        </p:nvPicPr>
        <p:blipFill rotWithShape="1">
          <a:blip r:embed="rId9">
            <a:alphaModFix/>
          </a:blip>
          <a:srcRect b="0" l="0" r="0" t="0"/>
          <a:stretch/>
        </p:blipFill>
        <p:spPr>
          <a:xfrm>
            <a:off x="3810001" y="5430521"/>
            <a:ext cx="1057152" cy="719019"/>
          </a:xfrm>
          <a:prstGeom prst="rect">
            <a:avLst/>
          </a:prstGeom>
          <a:noFill/>
          <a:ln>
            <a:noFill/>
          </a:ln>
        </p:spPr>
      </p:pic>
      <p:pic>
        <p:nvPicPr>
          <p:cNvPr descr="LB1QI - Ham Radio Wanderlust - Posts | Facebook" id="146" name="Google Shape;146;p7"/>
          <p:cNvPicPr preferRelativeResize="0"/>
          <p:nvPr/>
        </p:nvPicPr>
        <p:blipFill rotWithShape="1">
          <a:blip r:embed="rId10">
            <a:alphaModFix/>
          </a:blip>
          <a:srcRect b="0" l="0" r="0" t="0"/>
          <a:stretch/>
        </p:blipFill>
        <p:spPr>
          <a:xfrm>
            <a:off x="6973588" y="5373096"/>
            <a:ext cx="2101080" cy="1380493"/>
          </a:xfrm>
          <a:prstGeom prst="rect">
            <a:avLst/>
          </a:prstGeom>
          <a:noFill/>
          <a:ln>
            <a:noFill/>
          </a:ln>
        </p:spPr>
      </p:pic>
      <p:pic>
        <p:nvPicPr>
          <p:cNvPr descr="earth &amp; moon beams2.JPG" id="147" name="Google Shape;147;p7"/>
          <p:cNvPicPr preferRelativeResize="0"/>
          <p:nvPr/>
        </p:nvPicPr>
        <p:blipFill rotWithShape="1">
          <a:blip r:embed="rId11">
            <a:alphaModFix/>
          </a:blip>
          <a:srcRect b="0" l="0" r="0" t="0"/>
          <a:stretch/>
        </p:blipFill>
        <p:spPr>
          <a:xfrm>
            <a:off x="4940718" y="3720900"/>
            <a:ext cx="2231329" cy="1817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8"/>
          <p:cNvSpPr/>
          <p:nvPr/>
        </p:nvSpPr>
        <p:spPr>
          <a:xfrm>
            <a:off x="0" y="4913523"/>
            <a:ext cx="7696200" cy="1944477"/>
          </a:xfrm>
          <a:prstGeom prst="rect">
            <a:avLst/>
          </a:prstGeom>
          <a:solidFill>
            <a:schemeClr val="lt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3" name="Google Shape;153;p8"/>
          <p:cNvSpPr/>
          <p:nvPr/>
        </p:nvSpPr>
        <p:spPr>
          <a:xfrm>
            <a:off x="0" y="85725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4" name="Google Shape;154;p8"/>
          <p:cNvSpPr/>
          <p:nvPr/>
        </p:nvSpPr>
        <p:spPr>
          <a:xfrm>
            <a:off x="0" y="3917761"/>
            <a:ext cx="9144000" cy="2082989"/>
          </a:xfrm>
          <a:prstGeom prst="rect">
            <a:avLst/>
          </a:pr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5" name="Google Shape;155;p8"/>
          <p:cNvPicPr preferRelativeResize="0"/>
          <p:nvPr/>
        </p:nvPicPr>
        <p:blipFill rotWithShape="1">
          <a:blip r:embed="rId3">
            <a:alphaModFix/>
          </a:blip>
          <a:srcRect b="0" l="0" r="0" t="0"/>
          <a:stretch/>
        </p:blipFill>
        <p:spPr>
          <a:xfrm>
            <a:off x="0" y="-1"/>
            <a:ext cx="9144000" cy="6858001"/>
          </a:xfrm>
          <a:custGeom>
            <a:rect b="b" l="l" r="r" t="t"/>
            <a:pathLst>
              <a:path extrusionOk="0" h="6842601" w="12191999">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ln>
            <a:noFill/>
          </a:ln>
        </p:spPr>
      </p:pic>
      <p:sp>
        <p:nvSpPr>
          <p:cNvPr id="156" name="Google Shape;156;p8"/>
          <p:cNvSpPr txBox="1"/>
          <p:nvPr>
            <p:ph type="ctrTitle"/>
          </p:nvPr>
        </p:nvSpPr>
        <p:spPr>
          <a:xfrm>
            <a:off x="304800" y="6126502"/>
            <a:ext cx="5198489" cy="56416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400"/>
              <a:buNone/>
            </a:pPr>
            <a:r>
              <a:rPr lang="en-US" sz="2700">
                <a:solidFill>
                  <a:srgbClr val="262626"/>
                </a:solidFill>
              </a:rPr>
              <a:t>Radio Adventure Skill Pilot</a:t>
            </a:r>
            <a:endParaRPr/>
          </a:p>
        </p:txBody>
      </p:sp>
      <p:sp>
        <p:nvSpPr>
          <p:cNvPr id="157" name="Google Shape;157;p8"/>
          <p:cNvSpPr txBox="1"/>
          <p:nvPr>
            <p:ph idx="1" type="subTitle"/>
          </p:nvPr>
        </p:nvSpPr>
        <p:spPr>
          <a:xfrm>
            <a:off x="335844" y="5271869"/>
            <a:ext cx="5198489" cy="26229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2400"/>
              <a:buNone/>
            </a:pPr>
            <a:r>
              <a:rPr b="1" lang="en-US" sz="2400">
                <a:solidFill>
                  <a:srgbClr val="262626"/>
                </a:solidFill>
              </a:rPr>
              <a:t>Stage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9"/>
          <p:cNvSpPr/>
          <p:nvPr/>
        </p:nvSpPr>
        <p:spPr>
          <a:xfrm>
            <a:off x="1" y="850900"/>
            <a:ext cx="9143999" cy="514985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pic>
        <p:nvPicPr>
          <p:cNvPr id="163" name="Google Shape;163;p9"/>
          <p:cNvPicPr preferRelativeResize="0"/>
          <p:nvPr/>
        </p:nvPicPr>
        <p:blipFill rotWithShape="1">
          <a:blip r:embed="rId3">
            <a:alphaModFix amt="55000"/>
          </a:blip>
          <a:srcRect b="0" l="0" r="0" t="0"/>
          <a:stretch/>
        </p:blipFill>
        <p:spPr>
          <a:xfrm>
            <a:off x="0" y="823616"/>
            <a:ext cx="9143985" cy="5149850"/>
          </a:xfrm>
          <a:prstGeom prst="rect">
            <a:avLst/>
          </a:prstGeom>
          <a:noFill/>
          <a:ln>
            <a:noFill/>
          </a:ln>
        </p:spPr>
      </p:pic>
      <p:sp>
        <p:nvSpPr>
          <p:cNvPr id="164" name="Google Shape;164;p9"/>
          <p:cNvSpPr txBox="1"/>
          <p:nvPr>
            <p:ph type="title"/>
          </p:nvPr>
        </p:nvSpPr>
        <p:spPr>
          <a:xfrm>
            <a:off x="515126" y="77196"/>
            <a:ext cx="8000224" cy="60424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2407"/>
              <a:buNone/>
            </a:pPr>
            <a:r>
              <a:rPr lang="en-US"/>
              <a:t>Recap of SI adventure skills</a:t>
            </a:r>
            <a:endParaRPr/>
          </a:p>
        </p:txBody>
      </p:sp>
      <p:sp>
        <p:nvSpPr>
          <p:cNvPr id="165" name="Google Shape;165;p9"/>
          <p:cNvSpPr/>
          <p:nvPr/>
        </p:nvSpPr>
        <p:spPr>
          <a:xfrm>
            <a:off x="-14" y="5973466"/>
            <a:ext cx="9144014" cy="88453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66" name="Google Shape;166;p9"/>
          <p:cNvGrpSpPr/>
          <p:nvPr/>
        </p:nvGrpSpPr>
        <p:grpSpPr>
          <a:xfrm>
            <a:off x="291975" y="3014074"/>
            <a:ext cx="4942111" cy="3047219"/>
            <a:chOff x="0" y="623586"/>
            <a:chExt cx="5179867" cy="2961340"/>
          </a:xfrm>
        </p:grpSpPr>
        <p:sp>
          <p:nvSpPr>
            <p:cNvPr id="167" name="Google Shape;167;p9"/>
            <p:cNvSpPr/>
            <p:nvPr/>
          </p:nvSpPr>
          <p:spPr>
            <a:xfrm>
              <a:off x="0" y="623586"/>
              <a:ext cx="5179867" cy="556152"/>
            </a:xfrm>
            <a:prstGeom prst="roundRect">
              <a:avLst>
                <a:gd fmla="val 16667" name="adj"/>
              </a:avLst>
            </a:prstGeom>
            <a:solidFill>
              <a:srgbClr val="BF504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9"/>
            <p:cNvSpPr txBox="1"/>
            <p:nvPr/>
          </p:nvSpPr>
          <p:spPr>
            <a:xfrm>
              <a:off x="27149" y="650735"/>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Presented as Statements of competency - I know how, I can do, etc.</a:t>
              </a:r>
              <a:endParaRPr b="0" i="0" sz="1400" u="none" cap="none" strike="noStrike">
                <a:solidFill>
                  <a:srgbClr val="000000"/>
                </a:solidFill>
                <a:latin typeface="Arial"/>
                <a:ea typeface="Arial"/>
                <a:cs typeface="Arial"/>
                <a:sym typeface="Arial"/>
              </a:endParaRPr>
            </a:p>
          </p:txBody>
        </p:sp>
        <p:sp>
          <p:nvSpPr>
            <p:cNvPr id="169" name="Google Shape;169;p9"/>
            <p:cNvSpPr/>
            <p:nvPr/>
          </p:nvSpPr>
          <p:spPr>
            <a:xfrm>
              <a:off x="0" y="1220058"/>
              <a:ext cx="5179867" cy="556152"/>
            </a:xfrm>
            <a:prstGeom prst="roundRect">
              <a:avLst>
                <a:gd fmla="val 16667" name="adj"/>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9"/>
            <p:cNvSpPr txBox="1"/>
            <p:nvPr/>
          </p:nvSpPr>
          <p:spPr>
            <a:xfrm>
              <a:off x="27149" y="1247207"/>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Skills requirement outlines the details of knowledge and experience a Scout is expected to display to fulfil the Competency Statement.</a:t>
              </a:r>
              <a:endParaRPr b="0" i="0" sz="1400" u="none" cap="none" strike="noStrike">
                <a:solidFill>
                  <a:srgbClr val="000000"/>
                </a:solidFill>
                <a:latin typeface="Arial"/>
                <a:ea typeface="Arial"/>
                <a:cs typeface="Arial"/>
                <a:sym typeface="Arial"/>
              </a:endParaRPr>
            </a:p>
          </p:txBody>
        </p:sp>
        <p:sp>
          <p:nvSpPr>
            <p:cNvPr id="171" name="Google Shape;171;p9"/>
            <p:cNvSpPr/>
            <p:nvPr/>
          </p:nvSpPr>
          <p:spPr>
            <a:xfrm>
              <a:off x="0" y="1816530"/>
              <a:ext cx="5179867" cy="556152"/>
            </a:xfrm>
            <a:prstGeom prst="roundRect">
              <a:avLst>
                <a:gd fmla="val 16667" name="adj"/>
              </a:avLst>
            </a:prstGeom>
            <a:solidFill>
              <a:schemeClr val="accent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9"/>
            <p:cNvSpPr txBox="1"/>
            <p:nvPr/>
          </p:nvSpPr>
          <p:spPr>
            <a:xfrm>
              <a:off x="27149" y="1843679"/>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Stages are not aligned to Sections</a:t>
              </a:r>
              <a:endParaRPr b="0" i="0" sz="1400" u="none" cap="none" strike="noStrike">
                <a:solidFill>
                  <a:srgbClr val="000000"/>
                </a:solidFill>
                <a:latin typeface="Arial"/>
                <a:ea typeface="Arial"/>
                <a:cs typeface="Arial"/>
                <a:sym typeface="Arial"/>
              </a:endParaRPr>
            </a:p>
          </p:txBody>
        </p:sp>
        <p:sp>
          <p:nvSpPr>
            <p:cNvPr id="173" name="Google Shape;173;p9"/>
            <p:cNvSpPr/>
            <p:nvPr/>
          </p:nvSpPr>
          <p:spPr>
            <a:xfrm>
              <a:off x="0" y="2413003"/>
              <a:ext cx="5179867" cy="556152"/>
            </a:xfrm>
            <a:prstGeom prst="roundRect">
              <a:avLst>
                <a:gd fmla="val 16667" name="adj"/>
              </a:avLst>
            </a:prstGeom>
            <a:solidFill>
              <a:srgbClr val="49ACC5"/>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9"/>
            <p:cNvSpPr txBox="1"/>
            <p:nvPr/>
          </p:nvSpPr>
          <p:spPr>
            <a:xfrm>
              <a:off x="27149" y="2440152"/>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Competencies need to be assessed.</a:t>
              </a:r>
              <a:endParaRPr b="0" i="0" sz="1400" u="none" cap="none" strike="noStrike">
                <a:solidFill>
                  <a:srgbClr val="000000"/>
                </a:solidFill>
                <a:latin typeface="Arial"/>
                <a:ea typeface="Arial"/>
                <a:cs typeface="Arial"/>
                <a:sym typeface="Arial"/>
              </a:endParaRPr>
            </a:p>
          </p:txBody>
        </p:sp>
        <p:sp>
          <p:nvSpPr>
            <p:cNvPr id="175" name="Google Shape;175;p9"/>
            <p:cNvSpPr/>
            <p:nvPr/>
          </p:nvSpPr>
          <p:spPr>
            <a:xfrm>
              <a:off x="0" y="3028774"/>
              <a:ext cx="5179867" cy="556152"/>
            </a:xfrm>
            <a:prstGeom prst="roundRect">
              <a:avLst>
                <a:gd fmla="val 16667" name="adj"/>
              </a:avLst>
            </a:prstGeom>
            <a:solidFill>
              <a:srgbClr val="F7954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9"/>
            <p:cNvSpPr txBox="1"/>
            <p:nvPr/>
          </p:nvSpPr>
          <p:spPr>
            <a:xfrm>
              <a:off x="27149" y="3055923"/>
              <a:ext cx="5125569" cy="501854"/>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Stage 1 aims to introduce the skill to where the scout can take an active part</a:t>
              </a:r>
              <a:endParaRPr b="0" i="0" sz="1400" u="none" cap="none" strike="noStrike">
                <a:solidFill>
                  <a:srgbClr val="000000"/>
                </a:solidFill>
                <a:latin typeface="Arial"/>
                <a:ea typeface="Arial"/>
                <a:cs typeface="Arial"/>
                <a:sym typeface="Arial"/>
              </a:endParaRPr>
            </a:p>
          </p:txBody>
        </p:sp>
      </p:grpSp>
      <p:pic>
        <p:nvPicPr>
          <p:cNvPr id="177" name="Google Shape;177;p9"/>
          <p:cNvPicPr preferRelativeResize="0"/>
          <p:nvPr/>
        </p:nvPicPr>
        <p:blipFill>
          <a:blip r:embed="rId4">
            <a:alphaModFix/>
          </a:blip>
          <a:stretch>
            <a:fillRect/>
          </a:stretch>
        </p:blipFill>
        <p:spPr>
          <a:xfrm>
            <a:off x="5677150" y="2723600"/>
            <a:ext cx="3397350" cy="3704000"/>
          </a:xfrm>
          <a:prstGeom prst="rect">
            <a:avLst/>
          </a:prstGeom>
          <a:noFill/>
          <a:ln>
            <a:noFill/>
          </a:ln>
        </p:spPr>
      </p:pic>
      <p:sp>
        <p:nvSpPr>
          <p:cNvPr id="178" name="Google Shape;178;p9"/>
          <p:cNvSpPr txBox="1"/>
          <p:nvPr>
            <p:ph type="title"/>
          </p:nvPr>
        </p:nvSpPr>
        <p:spPr>
          <a:xfrm>
            <a:off x="642901" y="6170221"/>
            <a:ext cx="8000100" cy="60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556"/>
              <a:buNone/>
            </a:pPr>
            <a:r>
              <a:rPr lang="en-US" sz="2100">
                <a:solidFill>
                  <a:schemeClr val="lt1"/>
                </a:solidFill>
              </a:rPr>
              <a:t>Radio Skills Program very aligned with SI adventure skills program but it is </a:t>
            </a:r>
            <a:r>
              <a:rPr lang="en-US" sz="2100" u="sng">
                <a:solidFill>
                  <a:schemeClr val="lt1"/>
                </a:solidFill>
              </a:rPr>
              <a:t>NOT</a:t>
            </a:r>
            <a:r>
              <a:rPr lang="en-US" sz="2100">
                <a:solidFill>
                  <a:schemeClr val="lt1"/>
                </a:solidFill>
              </a:rPr>
              <a:t> an official SI adventure Skill</a:t>
            </a:r>
            <a:endParaRPr sz="21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2010-11-03T21:03:51Z</dcterms:created>
  <dc:creator>John Holland</dc:creator>
</cp:coreProperties>
</file>